
<file path=[Content_Types].xml><?xml version="1.0" encoding="utf-8"?>
<Types xmlns="http://schemas.openxmlformats.org/package/2006/content-types">
  <Default Extension="xml" ContentType="application/xml"/>
  <Default Extension="jpg" ContentType="image/jpeg"/>
  <Default Extension="rels" ContentType="application/vnd.openxmlformats-package.relationships+xml"/>
  <Default Extension="emf" ContentType="image/x-emf"/>
  <Default Extension="mp4" ContentType="video/unknown"/>
  <Default Extension="tif" ContentType="image/tiff"/>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2" r:id="rId1"/>
  </p:sldMasterIdLst>
  <p:notesMasterIdLst>
    <p:notesMasterId r:id="rId33"/>
  </p:notesMasterIdLst>
  <p:handoutMasterIdLst>
    <p:handoutMasterId r:id="rId34"/>
  </p:handoutMasterIdLst>
  <p:sldIdLst>
    <p:sldId id="536" r:id="rId2"/>
    <p:sldId id="446" r:id="rId3"/>
    <p:sldId id="523" r:id="rId4"/>
    <p:sldId id="519" r:id="rId5"/>
    <p:sldId id="528" r:id="rId6"/>
    <p:sldId id="502" r:id="rId7"/>
    <p:sldId id="426" r:id="rId8"/>
    <p:sldId id="417" r:id="rId9"/>
    <p:sldId id="418" r:id="rId10"/>
    <p:sldId id="468" r:id="rId11"/>
    <p:sldId id="525" r:id="rId12"/>
    <p:sldId id="517" r:id="rId13"/>
    <p:sldId id="487" r:id="rId14"/>
    <p:sldId id="422" r:id="rId15"/>
    <p:sldId id="501" r:id="rId16"/>
    <p:sldId id="504" r:id="rId17"/>
    <p:sldId id="505" r:id="rId18"/>
    <p:sldId id="510" r:id="rId19"/>
    <p:sldId id="533" r:id="rId20"/>
    <p:sldId id="511" r:id="rId21"/>
    <p:sldId id="532" r:id="rId22"/>
    <p:sldId id="521" r:id="rId23"/>
    <p:sldId id="526" r:id="rId24"/>
    <p:sldId id="529" r:id="rId25"/>
    <p:sldId id="524" r:id="rId26"/>
    <p:sldId id="493" r:id="rId27"/>
    <p:sldId id="475" r:id="rId28"/>
    <p:sldId id="530" r:id="rId29"/>
    <p:sldId id="534" r:id="rId30"/>
    <p:sldId id="514" r:id="rId31"/>
    <p:sldId id="537" r:id="rId32"/>
  </p:sldIdLst>
  <p:sldSz cx="9144000" cy="5143500" type="screen16x9"/>
  <p:notesSz cx="6858000" cy="9144000"/>
  <p:defaultTex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3168" userDrawn="1">
          <p15:clr>
            <a:srgbClr val="A4A3A4"/>
          </p15:clr>
        </p15:guide>
        <p15:guide id="2" pos="5580" userDrawn="1">
          <p15:clr>
            <a:srgbClr val="A4A3A4"/>
          </p15:clr>
        </p15:guide>
        <p15:guide id="3" orient="horz" pos="3240" userDrawn="1">
          <p15:clr>
            <a:srgbClr val="A4A3A4"/>
          </p15:clr>
        </p15:guide>
        <p15:guide id="4" orient="horz" pos="1068" userDrawn="1">
          <p15:clr>
            <a:srgbClr val="A4A3A4"/>
          </p15:clr>
        </p15:guide>
        <p15:guide id="5" pos="3721">
          <p15:clr>
            <a:srgbClr val="A4A3A4"/>
          </p15:clr>
        </p15:guide>
        <p15:guide id="6" pos="5574">
          <p15:clr>
            <a:srgbClr val="A4A3A4"/>
          </p15:clr>
        </p15:guide>
        <p15:guide id="7" orient="horz" pos="1092" userDrawn="1">
          <p15:clr>
            <a:srgbClr val="A4A3A4"/>
          </p15:clr>
        </p15:guide>
      </p15:sldGuideLst>
    </p:ext>
    <p:ext uri="{2D200454-40CA-4A62-9FC3-DE9A4176ACB9}">
      <p15:notes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FFFFFF"/>
    <a:srgbClr val="185CA0"/>
    <a:srgbClr val="1F77CF"/>
    <a:srgbClr val="469BDA"/>
    <a:srgbClr val="277FC1"/>
    <a:srgbClr val="73C7F1"/>
    <a:srgbClr val="36AEEA"/>
    <a:srgbClr val="B85F9D"/>
    <a:srgbClr val="595959"/>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979" autoAdjust="0"/>
    <p:restoredTop sz="95016" autoAdjust="0"/>
  </p:normalViewPr>
  <p:slideViewPr>
    <p:cSldViewPr snapToGrid="0" snapToObjects="1" showGuides="1">
      <p:cViewPr>
        <p:scale>
          <a:sx n="152" d="100"/>
          <a:sy n="152" d="100"/>
        </p:scale>
        <p:origin x="-104" y="328"/>
      </p:cViewPr>
      <p:guideLst>
        <p:guide orient="horz" pos="3240"/>
        <p:guide orient="horz" pos="1848"/>
        <p:guide pos="5580"/>
        <p:guide pos="5574"/>
      </p:guideLst>
    </p:cSldViewPr>
  </p:slideViewPr>
  <p:notesTextViewPr>
    <p:cViewPr>
      <p:scale>
        <a:sx n="1" d="1"/>
        <a:sy n="1" d="1"/>
      </p:scale>
      <p:origin x="0" y="0"/>
    </p:cViewPr>
  </p:notesTextViewPr>
  <p:sorterViewPr>
    <p:cViewPr>
      <p:scale>
        <a:sx n="66" d="100"/>
        <a:sy n="66" d="100"/>
      </p:scale>
      <p:origin x="0" y="0"/>
    </p:cViewPr>
  </p:sorterViewPr>
  <p:notesViewPr>
    <p:cSldViewPr snapToGrid="0" snapToObjects="1" showGuides="1">
      <p:cViewPr varScale="1">
        <p:scale>
          <a:sx n="124" d="100"/>
          <a:sy n="124" d="100"/>
        </p:scale>
        <p:origin x="4026" y="96"/>
      </p:cViewPr>
      <p:guideLst/>
    </p:cSldViewPr>
  </p:notes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notesMaster" Target="notesMasters/notesMaster1.xml"/><Relationship Id="rId34" Type="http://schemas.openxmlformats.org/officeDocument/2006/relationships/handoutMaster" Target="handoutMasters/handoutMaster1.xml"/><Relationship Id="rId35" Type="http://schemas.openxmlformats.org/officeDocument/2006/relationships/printerSettings" Target="printerSettings/printerSettings1.bin"/><Relationship Id="rId36" Type="http://schemas.openxmlformats.org/officeDocument/2006/relationships/presProps" Target="presProp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viewProps" Target="viewProps.xml"/><Relationship Id="rId38" Type="http://schemas.openxmlformats.org/officeDocument/2006/relationships/theme" Target="theme/theme1.xml"/><Relationship Id="rId39"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BC630C3-FFBB-4FFF-84FB-B5F6AF3DA18B}" type="datetimeFigureOut">
              <a:rPr lang="en-US" smtClean="0"/>
              <a:t>4/15/15</a:t>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36E0A69-6CB3-414D-B93C-75DFD8FE57D7}" type="slidenum">
              <a:rPr lang="en-US" smtClean="0"/>
              <a:t>‹#›</a:t>
            </a:fld>
            <a:endParaRPr lang="en-US" dirty="0"/>
          </a:p>
        </p:txBody>
      </p:sp>
    </p:spTree>
    <p:extLst>
      <p:ext uri="{BB962C8B-B14F-4D97-AF65-F5344CB8AC3E}">
        <p14:creationId xmlns:p14="http://schemas.microsoft.com/office/powerpoint/2010/main" val="371995008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387AF2B-DA74-49C9-8A28-47E51096BFE8}" type="datetimeFigureOut">
              <a:rPr lang="en-US" smtClean="0"/>
              <a:t>4/15/15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5EB0907-053D-4ED0-AC50-E92932B515E4}" type="slidenum">
              <a:rPr lang="en-US" smtClean="0"/>
              <a:t>‹#›</a:t>
            </a:fld>
            <a:endParaRPr lang="en-US" dirty="0"/>
          </a:p>
        </p:txBody>
      </p:sp>
    </p:spTree>
    <p:extLst>
      <p:ext uri="{BB962C8B-B14F-4D97-AF65-F5344CB8AC3E}">
        <p14:creationId xmlns:p14="http://schemas.microsoft.com/office/powerpoint/2010/main" val="3188980968"/>
      </p:ext>
    </p:extLst>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b="1" dirty="0" smtClean="0"/>
              <a:t>TALKING PTS:</a:t>
            </a:r>
          </a:p>
          <a:p>
            <a:r>
              <a:rPr lang="en-US" dirty="0" smtClean="0"/>
              <a:t>how many of you were here in 2009?</a:t>
            </a:r>
          </a:p>
          <a:p>
            <a:r>
              <a:rPr lang="en-US" dirty="0" smtClean="0"/>
              <a:t>Close your eyes, we were a one app rails monitoring company, we</a:t>
            </a:r>
            <a:r>
              <a:rPr lang="en-US" baseline="0" dirty="0" smtClean="0"/>
              <a:t> got our first customer who paid more than $100k</a:t>
            </a:r>
            <a:r>
              <a:rPr lang="en-US" dirty="0" smtClean="0"/>
              <a:t> [GET REAL STATS FROM MARK]</a:t>
            </a:r>
          </a:p>
          <a:p>
            <a:r>
              <a:rPr lang="en-US" dirty="0" smtClean="0"/>
              <a:t>5 years goes by fast</a:t>
            </a:r>
          </a:p>
          <a:p>
            <a:r>
              <a:rPr lang="en-US" dirty="0" smtClean="0"/>
              <a:t>Rapid pace of innovation and I’m going to talk about why we’ve been able to do that,  </a:t>
            </a:r>
          </a:p>
          <a:p>
            <a:endParaRPr lang="en-US" dirty="0"/>
          </a:p>
        </p:txBody>
      </p:sp>
      <p:sp>
        <p:nvSpPr>
          <p:cNvPr id="4" name="Slide Number Placeholder 3"/>
          <p:cNvSpPr>
            <a:spLocks noGrp="1"/>
          </p:cNvSpPr>
          <p:nvPr>
            <p:ph type="sldNum" sz="quarter" idx="10"/>
          </p:nvPr>
        </p:nvSpPr>
        <p:spPr/>
        <p:txBody>
          <a:bodyPr/>
          <a:lstStyle/>
          <a:p>
            <a:fld id="{25EB0907-053D-4ED0-AC50-E92932B515E4}" type="slidenum">
              <a:rPr lang="en-US" smtClean="0"/>
              <a:t>2</a:t>
            </a:fld>
            <a:endParaRPr lang="en-US" dirty="0"/>
          </a:p>
        </p:txBody>
      </p:sp>
    </p:spTree>
    <p:extLst>
      <p:ext uri="{BB962C8B-B14F-4D97-AF65-F5344CB8AC3E}">
        <p14:creationId xmlns:p14="http://schemas.microsoft.com/office/powerpoint/2010/main" val="35447444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900" kern="1200" dirty="0" smtClean="0">
                <a:solidFill>
                  <a:schemeClr val="tx1"/>
                </a:solidFill>
                <a:effectLst/>
                <a:latin typeface="+mn-lt"/>
                <a:ea typeface="+mn-ea"/>
                <a:cs typeface="+mn-cs"/>
              </a:rPr>
              <a:t>"talk through connection with customer, and how its fundamentally different. Software is not just changing how companies engage with customers, its giving them new opportunities to understand their customer and build a relationship. smart companies today are using sw as a strategic advantage/weapon"</a:t>
            </a:r>
          </a:p>
          <a:p>
            <a:endParaRPr lang="en-US" dirty="0"/>
          </a:p>
        </p:txBody>
      </p:sp>
      <p:sp>
        <p:nvSpPr>
          <p:cNvPr id="4" name="Slide Number Placeholder 3"/>
          <p:cNvSpPr>
            <a:spLocks noGrp="1"/>
          </p:cNvSpPr>
          <p:nvPr>
            <p:ph type="sldNum" sz="quarter" idx="10"/>
          </p:nvPr>
        </p:nvSpPr>
        <p:spPr/>
        <p:txBody>
          <a:bodyPr/>
          <a:lstStyle/>
          <a:p>
            <a:fld id="{25EB0907-053D-4ED0-AC50-E92932B515E4}" type="slidenum">
              <a:rPr lang="en-US" smtClean="0"/>
              <a:t>11</a:t>
            </a:fld>
            <a:endParaRPr lang="en-US" dirty="0"/>
          </a:p>
        </p:txBody>
      </p:sp>
    </p:spTree>
    <p:extLst>
      <p:ext uri="{BB962C8B-B14F-4D97-AF65-F5344CB8AC3E}">
        <p14:creationId xmlns:p14="http://schemas.microsoft.com/office/powerpoint/2010/main" val="10610317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Transition</a:t>
            </a:r>
            <a:r>
              <a:rPr lang="en-US" baseline="0" dirty="0" smtClean="0"/>
              <a:t> from back office, automation, cost reduction to increasing the quality of the customer’s experience with its company.</a:t>
            </a:r>
          </a:p>
          <a:p>
            <a:endParaRPr lang="en-US" baseline="0" dirty="0" smtClean="0"/>
          </a:p>
          <a:p>
            <a:r>
              <a:rPr lang="en-US" baseline="0" dirty="0" smtClean="0"/>
              <a:t>It’s the Disney Magic Band.  </a:t>
            </a:r>
            <a:endParaRPr lang="en-US" dirty="0"/>
          </a:p>
        </p:txBody>
      </p:sp>
      <p:sp>
        <p:nvSpPr>
          <p:cNvPr id="4" name="Slide Number Placeholder 3"/>
          <p:cNvSpPr>
            <a:spLocks noGrp="1"/>
          </p:cNvSpPr>
          <p:nvPr>
            <p:ph type="sldNum" sz="quarter" idx="10"/>
          </p:nvPr>
        </p:nvSpPr>
        <p:spPr/>
        <p:txBody>
          <a:bodyPr/>
          <a:lstStyle/>
          <a:p>
            <a:fld id="{25EB0907-053D-4ED0-AC50-E92932B515E4}" type="slidenum">
              <a:rPr lang="en-US" smtClean="0"/>
              <a:t>12</a:t>
            </a:fld>
            <a:endParaRPr lang="en-US" dirty="0"/>
          </a:p>
        </p:txBody>
      </p:sp>
    </p:spTree>
    <p:extLst>
      <p:ext uri="{BB962C8B-B14F-4D97-AF65-F5344CB8AC3E}">
        <p14:creationId xmlns:p14="http://schemas.microsoft.com/office/powerpoint/2010/main" val="8953373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dirty="0" smtClean="0"/>
              <a:t>Software matters today</a:t>
            </a:r>
          </a:p>
          <a:p>
            <a:endParaRPr lang="en-US" dirty="0" smtClean="0"/>
          </a:p>
          <a:p>
            <a:r>
              <a:rPr lang="en-US" dirty="0" smtClean="0"/>
              <a:t>Look,</a:t>
            </a:r>
            <a:r>
              <a:rPr lang="en-US" baseline="0" dirty="0" smtClean="0"/>
              <a:t> we live in an advanced tech community</a:t>
            </a:r>
          </a:p>
          <a:p>
            <a:endParaRPr lang="en-US" baseline="0" dirty="0" smtClean="0"/>
          </a:p>
          <a:p>
            <a:r>
              <a:rPr lang="en-US" baseline="0" dirty="0" smtClean="0"/>
              <a:t>We are at the beginning of something big</a:t>
            </a:r>
          </a:p>
          <a:p>
            <a:endParaRPr lang="en-US" baseline="0" dirty="0" smtClean="0"/>
          </a:p>
          <a:p>
            <a:r>
              <a:rPr lang="en-US" dirty="0" smtClean="0"/>
              <a:t>Feeding America example</a:t>
            </a:r>
          </a:p>
          <a:p>
            <a:r>
              <a:rPr lang="en-US" dirty="0" smtClean="0"/>
              <a:t>Nike example – fuel band</a:t>
            </a:r>
          </a:p>
          <a:p>
            <a:endParaRPr lang="en-US" dirty="0" smtClean="0"/>
          </a:p>
          <a:p>
            <a:r>
              <a:rPr lang="en-US" dirty="0" smtClean="0"/>
              <a:t>UNDER ALL OF THESE EXAMPLES IS SOFTWARE – IMAGE PEEL BACK THE LAYER AND SEE ZEROS AND ONES?</a:t>
            </a:r>
          </a:p>
          <a:p>
            <a:pPr marL="0" marR="0" indent="0" algn="l" defTabSz="685800" rtl="0" eaLnBrk="1" fontAlgn="auto" latinLnBrk="0" hangingPunct="1">
              <a:lnSpc>
                <a:spcPct val="100000"/>
              </a:lnSpc>
              <a:spcBef>
                <a:spcPts val="0"/>
              </a:spcBef>
              <a:spcAft>
                <a:spcPts val="0"/>
              </a:spcAft>
              <a:buClrTx/>
              <a:buSzTx/>
              <a:buFontTx/>
              <a:buNone/>
              <a:tabLst/>
              <a:defRPr/>
            </a:pPr>
            <a:r>
              <a:rPr lang="en-US" dirty="0" smtClean="0"/>
              <a:t>Peel back layer  -software runs biz</a:t>
            </a:r>
          </a:p>
          <a:p>
            <a:pPr marL="0" marR="0" indent="0" algn="l" defTabSz="6858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685800" rtl="0" eaLnBrk="1" fontAlgn="auto" latinLnBrk="0" hangingPunct="1">
              <a:lnSpc>
                <a:spcPct val="100000"/>
              </a:lnSpc>
              <a:spcBef>
                <a:spcPts val="0"/>
              </a:spcBef>
              <a:spcAft>
                <a:spcPts val="0"/>
              </a:spcAft>
              <a:buClrTx/>
              <a:buSzTx/>
              <a:buFontTx/>
              <a:buNone/>
              <a:tabLst/>
              <a:defRPr/>
            </a:pPr>
            <a:r>
              <a:rPr lang="en-US" dirty="0" smtClean="0"/>
              <a:t>http://modeadjust.com/wp-content/uploads/2012/02/Nike+FuelBand_01.jpg</a:t>
            </a:r>
          </a:p>
          <a:p>
            <a:endParaRPr lang="en-US" dirty="0" smtClean="0"/>
          </a:p>
          <a:p>
            <a:endParaRPr lang="en-US" dirty="0" smtClean="0"/>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25EB0907-053D-4ED0-AC50-E92932B515E4}" type="slidenum">
              <a:rPr lang="en-US" smtClean="0"/>
              <a:t>13</a:t>
            </a:fld>
            <a:endParaRPr lang="en-US" dirty="0"/>
          </a:p>
        </p:txBody>
      </p:sp>
    </p:spTree>
    <p:extLst>
      <p:ext uri="{BB962C8B-B14F-4D97-AF65-F5344CB8AC3E}">
        <p14:creationId xmlns:p14="http://schemas.microsoft.com/office/powerpoint/2010/main" val="37583900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smtClean="0">
                <a:solidFill>
                  <a:schemeClr val="tx1"/>
                </a:solidFill>
                <a:effectLst/>
                <a:latin typeface="+mn-lt"/>
                <a:ea typeface="+mn-ea"/>
                <a:cs typeface="+mn-cs"/>
              </a:rPr>
              <a:t>FEEDING AMERICA:</a:t>
            </a:r>
          </a:p>
          <a:p>
            <a:r>
              <a:rPr lang="en-US" sz="900" kern="1200" dirty="0" smtClean="0">
                <a:solidFill>
                  <a:schemeClr val="tx1"/>
                </a:solidFill>
                <a:effectLst/>
                <a:latin typeface="+mn-lt"/>
                <a:ea typeface="+mn-ea"/>
                <a:cs typeface="+mn-cs"/>
              </a:rPr>
              <a:t>in the US, 1 in 6 struggles with hunger</a:t>
            </a:r>
          </a:p>
          <a:p>
            <a:endParaRPr lang="en-US" sz="900" kern="1200" dirty="0" smtClean="0">
              <a:solidFill>
                <a:schemeClr val="tx1"/>
              </a:solidFill>
              <a:effectLst/>
              <a:latin typeface="+mn-lt"/>
              <a:ea typeface="+mn-ea"/>
              <a:cs typeface="+mn-cs"/>
            </a:endParaRPr>
          </a:p>
          <a:p>
            <a:pPr marL="171450" indent="-171450">
              <a:buFont typeface="Arial"/>
              <a:buChar char="•"/>
            </a:pPr>
            <a:r>
              <a:rPr lang="en-US" sz="900" kern="1200" dirty="0" smtClean="0">
                <a:solidFill>
                  <a:schemeClr val="tx1"/>
                </a:solidFill>
                <a:effectLst/>
                <a:latin typeface="+mn-lt"/>
                <a:ea typeface="+mn-ea"/>
                <a:cs typeface="+mn-cs"/>
              </a:rPr>
              <a:t>Feeding America serves 46.5 million Americans in need</a:t>
            </a:r>
          </a:p>
          <a:p>
            <a:pPr marL="171450" indent="-171450">
              <a:buFont typeface="Arial"/>
              <a:buChar char="•"/>
            </a:pPr>
            <a:r>
              <a:rPr lang="en-US" sz="900" kern="1200" dirty="0" smtClean="0">
                <a:solidFill>
                  <a:schemeClr val="tx1"/>
                </a:solidFill>
                <a:effectLst/>
                <a:latin typeface="+mn-lt"/>
                <a:ea typeface="+mn-ea"/>
                <a:cs typeface="+mn-cs"/>
              </a:rPr>
              <a:t>largest domestic hunger-relief organization</a:t>
            </a:r>
          </a:p>
          <a:p>
            <a:pPr marL="171450" indent="-171450">
              <a:buFont typeface="Arial"/>
              <a:buChar char="•"/>
            </a:pPr>
            <a:r>
              <a:rPr lang="en-US" sz="900" kern="1200" dirty="0" smtClean="0">
                <a:solidFill>
                  <a:schemeClr val="tx1"/>
                </a:solidFill>
                <a:effectLst/>
                <a:latin typeface="+mn-lt"/>
                <a:ea typeface="+mn-ea"/>
                <a:cs typeface="+mn-cs"/>
              </a:rPr>
              <a:t>provides more than 3.3 billion meals to communities across the United States</a:t>
            </a:r>
          </a:p>
          <a:p>
            <a:pPr marL="171450" indent="-171450">
              <a:buFont typeface="Arial"/>
              <a:buChar char="•"/>
            </a:pPr>
            <a:r>
              <a:rPr lang="en-US" sz="900" kern="1200" dirty="0" smtClean="0">
                <a:solidFill>
                  <a:schemeClr val="tx1"/>
                </a:solidFill>
                <a:effectLst/>
                <a:latin typeface="+mn-lt"/>
                <a:ea typeface="+mn-ea"/>
                <a:cs typeface="+mn-cs"/>
              </a:rPr>
              <a:t>More than 12 million children each year </a:t>
            </a:r>
          </a:p>
          <a:p>
            <a:pPr marL="171450" marR="0" indent="-171450" algn="l" defTabSz="685800" rtl="0" eaLnBrk="1" fontAlgn="auto" latinLnBrk="0" hangingPunct="1">
              <a:lnSpc>
                <a:spcPct val="100000"/>
              </a:lnSpc>
              <a:spcBef>
                <a:spcPts val="0"/>
              </a:spcBef>
              <a:spcAft>
                <a:spcPts val="0"/>
              </a:spcAft>
              <a:buClrTx/>
              <a:buSzTx/>
              <a:buFont typeface="Arial"/>
              <a:buChar char="•"/>
              <a:tabLst/>
              <a:defRPr/>
            </a:pPr>
            <a:endParaRPr lang="en-US" dirty="0"/>
          </a:p>
        </p:txBody>
      </p:sp>
      <p:sp>
        <p:nvSpPr>
          <p:cNvPr id="4" name="Slide Number Placeholder 3"/>
          <p:cNvSpPr>
            <a:spLocks noGrp="1"/>
          </p:cNvSpPr>
          <p:nvPr>
            <p:ph type="sldNum" sz="quarter" idx="10"/>
          </p:nvPr>
        </p:nvSpPr>
        <p:spPr/>
        <p:txBody>
          <a:bodyPr/>
          <a:lstStyle/>
          <a:p>
            <a:fld id="{25EB0907-053D-4ED0-AC50-E92932B515E4}" type="slidenum">
              <a:rPr lang="en-US" smtClean="0"/>
              <a:t>14</a:t>
            </a:fld>
            <a:endParaRPr lang="en-US" dirty="0"/>
          </a:p>
        </p:txBody>
      </p:sp>
    </p:spTree>
    <p:extLst>
      <p:ext uri="{BB962C8B-B14F-4D97-AF65-F5344CB8AC3E}">
        <p14:creationId xmlns:p14="http://schemas.microsoft.com/office/powerpoint/2010/main" val="18213953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25EB0907-053D-4ED0-AC50-E92932B515E4}" type="slidenum">
              <a:rPr lang="en-US" smtClean="0"/>
              <a:t>15</a:t>
            </a:fld>
            <a:endParaRPr lang="en-US" dirty="0"/>
          </a:p>
        </p:txBody>
      </p:sp>
    </p:spTree>
    <p:extLst>
      <p:ext uri="{BB962C8B-B14F-4D97-AF65-F5344CB8AC3E}">
        <p14:creationId xmlns:p14="http://schemas.microsoft.com/office/powerpoint/2010/main" val="42664310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Category view</a:t>
            </a:r>
          </a:p>
          <a:p>
            <a:r>
              <a:rPr lang="en-US" dirty="0" smtClean="0"/>
              <a:t>If you look at the history of monitoring</a:t>
            </a:r>
          </a:p>
          <a:p>
            <a:r>
              <a:rPr lang="en-US" dirty="0" smtClean="0"/>
              <a:t>In</a:t>
            </a:r>
            <a:r>
              <a:rPr lang="en-US" baseline="0" dirty="0" smtClean="0"/>
              <a:t> the 80’s and 90’s – there was a $2B market monitoring Infr and servers – </a:t>
            </a:r>
          </a:p>
          <a:p>
            <a:r>
              <a:rPr lang="en-US" baseline="0" dirty="0" smtClean="0"/>
              <a:t>They were monitoring the network, it was a proxy for the apps</a:t>
            </a:r>
          </a:p>
          <a:p>
            <a:r>
              <a:rPr lang="en-US" baseline="0" dirty="0" smtClean="0"/>
              <a:t>Why are they monitoring?</a:t>
            </a:r>
          </a:p>
          <a:p>
            <a:endParaRPr lang="en-US" baseline="0" dirty="0" smtClean="0"/>
          </a:p>
          <a:p>
            <a:r>
              <a:rPr lang="en-US" baseline="0" dirty="0" smtClean="0"/>
              <a:t>This is the whole point, </a:t>
            </a:r>
          </a:p>
          <a:p>
            <a:r>
              <a:rPr lang="en-US" baseline="0" dirty="0" smtClean="0"/>
              <a:t>This is the nirvana we’re aiming for</a:t>
            </a:r>
          </a:p>
          <a:p>
            <a:r>
              <a:rPr lang="en-US" baseline="0" dirty="0" smtClean="0"/>
              <a:t>User performance, user behavior</a:t>
            </a:r>
          </a:p>
          <a:p>
            <a:endParaRPr lang="en-US" baseline="0" dirty="0" smtClean="0"/>
          </a:p>
          <a:p>
            <a:r>
              <a:rPr lang="en-US" baseline="0" dirty="0" smtClean="0"/>
              <a:t>Users are customers, drive your business</a:t>
            </a:r>
          </a:p>
          <a:p>
            <a:endParaRPr lang="en-US" dirty="0" smtClean="0"/>
          </a:p>
          <a:p>
            <a:r>
              <a:rPr lang="en-US" dirty="0" smtClean="0"/>
              <a:t>Software Analytics:</a:t>
            </a:r>
          </a:p>
          <a:p>
            <a:r>
              <a:rPr lang="en-US" dirty="0" smtClean="0"/>
              <a:t>Digital</a:t>
            </a:r>
            <a:r>
              <a:rPr lang="en-US" baseline="0" dirty="0" smtClean="0"/>
              <a:t> User Analytics</a:t>
            </a:r>
          </a:p>
          <a:p>
            <a:r>
              <a:rPr lang="en-US" baseline="0" dirty="0" smtClean="0"/>
              <a:t>We follow user behavior through mobile, browser</a:t>
            </a:r>
            <a:endParaRPr lang="en-US" dirty="0"/>
          </a:p>
        </p:txBody>
      </p:sp>
      <p:sp>
        <p:nvSpPr>
          <p:cNvPr id="4" name="Slide Number Placeholder 3"/>
          <p:cNvSpPr>
            <a:spLocks noGrp="1"/>
          </p:cNvSpPr>
          <p:nvPr>
            <p:ph type="sldNum" sz="quarter" idx="10"/>
          </p:nvPr>
        </p:nvSpPr>
        <p:spPr/>
        <p:txBody>
          <a:bodyPr/>
          <a:lstStyle/>
          <a:p>
            <a:fld id="{25EB0907-053D-4ED0-AC50-E92932B515E4}" type="slidenum">
              <a:rPr lang="en-US" smtClean="0"/>
              <a:t>16</a:t>
            </a:fld>
            <a:endParaRPr lang="en-US" dirty="0"/>
          </a:p>
        </p:txBody>
      </p:sp>
    </p:spTree>
    <p:extLst>
      <p:ext uri="{BB962C8B-B14F-4D97-AF65-F5344CB8AC3E}">
        <p14:creationId xmlns:p14="http://schemas.microsoft.com/office/powerpoint/2010/main" val="11093741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Category view</a:t>
            </a:r>
          </a:p>
          <a:p>
            <a:r>
              <a:rPr lang="en-US" dirty="0" smtClean="0"/>
              <a:t>If you look at the history of monitoring</a:t>
            </a:r>
          </a:p>
          <a:p>
            <a:r>
              <a:rPr lang="en-US" dirty="0" smtClean="0"/>
              <a:t>In</a:t>
            </a:r>
            <a:r>
              <a:rPr lang="en-US" baseline="0" dirty="0" smtClean="0"/>
              <a:t> the 80’s and 90’s – there was a $2B market monitoring Infr and servers – </a:t>
            </a:r>
          </a:p>
          <a:p>
            <a:r>
              <a:rPr lang="en-US" baseline="0" dirty="0" smtClean="0"/>
              <a:t>They were monitoring the network, it was a proxy for the apps</a:t>
            </a:r>
          </a:p>
          <a:p>
            <a:r>
              <a:rPr lang="en-US" baseline="0" dirty="0" smtClean="0"/>
              <a:t>Why are they monitoring?</a:t>
            </a:r>
          </a:p>
          <a:p>
            <a:endParaRPr lang="en-US" baseline="0" dirty="0" smtClean="0"/>
          </a:p>
          <a:p>
            <a:r>
              <a:rPr lang="en-US" baseline="0" dirty="0" smtClean="0"/>
              <a:t>This is the whole point, </a:t>
            </a:r>
          </a:p>
          <a:p>
            <a:r>
              <a:rPr lang="en-US" baseline="0" dirty="0" smtClean="0"/>
              <a:t>This is the nirvana we’re aiming for</a:t>
            </a:r>
          </a:p>
          <a:p>
            <a:r>
              <a:rPr lang="en-US" baseline="0" dirty="0" smtClean="0"/>
              <a:t>User performance, user behavior</a:t>
            </a:r>
          </a:p>
          <a:p>
            <a:endParaRPr lang="en-US" baseline="0" dirty="0" smtClean="0"/>
          </a:p>
          <a:p>
            <a:r>
              <a:rPr lang="en-US" baseline="0" dirty="0" smtClean="0"/>
              <a:t>Users are customers, drive your business</a:t>
            </a:r>
          </a:p>
          <a:p>
            <a:endParaRPr lang="en-US" dirty="0" smtClean="0"/>
          </a:p>
          <a:p>
            <a:r>
              <a:rPr lang="en-US" dirty="0" smtClean="0"/>
              <a:t>Software Analytics:</a:t>
            </a:r>
          </a:p>
          <a:p>
            <a:r>
              <a:rPr lang="en-US" dirty="0" smtClean="0"/>
              <a:t>Digital</a:t>
            </a:r>
            <a:r>
              <a:rPr lang="en-US" baseline="0" dirty="0" smtClean="0"/>
              <a:t> User Analytics</a:t>
            </a:r>
          </a:p>
          <a:p>
            <a:r>
              <a:rPr lang="en-US" baseline="0" dirty="0" smtClean="0"/>
              <a:t>We follow user behavior through mobile, browser</a:t>
            </a:r>
            <a:endParaRPr lang="en-US" dirty="0"/>
          </a:p>
        </p:txBody>
      </p:sp>
      <p:sp>
        <p:nvSpPr>
          <p:cNvPr id="4" name="Slide Number Placeholder 3"/>
          <p:cNvSpPr>
            <a:spLocks noGrp="1"/>
          </p:cNvSpPr>
          <p:nvPr>
            <p:ph type="sldNum" sz="quarter" idx="10"/>
          </p:nvPr>
        </p:nvSpPr>
        <p:spPr/>
        <p:txBody>
          <a:bodyPr/>
          <a:lstStyle/>
          <a:p>
            <a:fld id="{25EB0907-053D-4ED0-AC50-E92932B515E4}" type="slidenum">
              <a:rPr lang="en-US" smtClean="0"/>
              <a:t>17</a:t>
            </a:fld>
            <a:endParaRPr lang="en-US" dirty="0"/>
          </a:p>
        </p:txBody>
      </p:sp>
    </p:spTree>
    <p:extLst>
      <p:ext uri="{BB962C8B-B14F-4D97-AF65-F5344CB8AC3E}">
        <p14:creationId xmlns:p14="http://schemas.microsoft.com/office/powerpoint/2010/main" val="25452401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Software Analytics </a:t>
            </a:r>
            <a:r>
              <a:rPr lang="en-US" baseline="0" dirty="0" smtClean="0"/>
              <a:t>do: </a:t>
            </a:r>
            <a:endParaRPr lang="en-US" dirty="0" smtClean="0"/>
          </a:p>
          <a:p>
            <a:r>
              <a:rPr lang="en-US" dirty="0" smtClean="0"/>
              <a:t>Unexpected moments of joy</a:t>
            </a:r>
          </a:p>
          <a:p>
            <a:r>
              <a:rPr lang="en-US" dirty="0" smtClean="0"/>
              <a:t>[IMAGE OF SCREEN SHOT OF PRODUCT IN REVERSE, THE POV IS FROM INSIDE THE COMPUTER MONITOR LOOKING OUT AT A CUSTOMER WITH A HUGE SMILE ON THEIR FACE] </a:t>
            </a:r>
          </a:p>
          <a:p>
            <a:endParaRPr lang="en-US" dirty="0" smtClean="0"/>
          </a:p>
          <a:p>
            <a:r>
              <a:rPr lang="en-US" dirty="0" smtClean="0"/>
              <a:t>Serotonin Rush</a:t>
            </a:r>
          </a:p>
          <a:p>
            <a:r>
              <a:rPr lang="en-US" dirty="0" smtClean="0"/>
              <a:t>We deliver  that joy of discovery </a:t>
            </a:r>
          </a:p>
          <a:p>
            <a:r>
              <a:rPr lang="en-US" dirty="0" smtClean="0"/>
              <a:t>Moments that help people do their job, but also create moments of joy</a:t>
            </a:r>
          </a:p>
          <a:p>
            <a:endParaRPr lang="en-US" dirty="0" smtClean="0"/>
          </a:p>
          <a:p>
            <a:r>
              <a:rPr lang="en-US" dirty="0" smtClean="0"/>
              <a:t>Steve Jobs: Bicycle for the mind…. </a:t>
            </a:r>
          </a:p>
          <a:p>
            <a:endParaRPr lang="en-US" dirty="0" smtClean="0"/>
          </a:p>
          <a:p>
            <a:r>
              <a:rPr lang="en-US" dirty="0" smtClean="0"/>
              <a:t>To do that we must be a platform</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25EB0907-053D-4ED0-AC50-E92932B515E4}" type="slidenum">
              <a:rPr lang="en-US" smtClean="0"/>
              <a:t>18</a:t>
            </a:fld>
            <a:endParaRPr lang="en-US" dirty="0"/>
          </a:p>
        </p:txBody>
      </p:sp>
    </p:spTree>
    <p:extLst>
      <p:ext uri="{BB962C8B-B14F-4D97-AF65-F5344CB8AC3E}">
        <p14:creationId xmlns:p14="http://schemas.microsoft.com/office/powerpoint/2010/main" val="15723557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Software Analytics </a:t>
            </a:r>
            <a:r>
              <a:rPr lang="en-US" baseline="0" dirty="0" smtClean="0"/>
              <a:t>do: </a:t>
            </a:r>
            <a:endParaRPr lang="en-US" dirty="0" smtClean="0"/>
          </a:p>
          <a:p>
            <a:r>
              <a:rPr lang="en-US" dirty="0" smtClean="0"/>
              <a:t>Unexpected moments of joy</a:t>
            </a:r>
          </a:p>
          <a:p>
            <a:r>
              <a:rPr lang="en-US" dirty="0" smtClean="0"/>
              <a:t>[IMAGE OF SCREEN SHOT OF PRODUCT IN REVERSE, THE POV IS FROM INSIDE THE COMPUTER MONITOR LOOKING OUT AT A CUSTOMER WITH A HUGE SMILE ON THEIR FACE] </a:t>
            </a:r>
          </a:p>
          <a:p>
            <a:endParaRPr lang="en-US" dirty="0" smtClean="0"/>
          </a:p>
          <a:p>
            <a:r>
              <a:rPr lang="en-US" dirty="0" smtClean="0"/>
              <a:t>Serotonin Rush</a:t>
            </a:r>
          </a:p>
          <a:p>
            <a:r>
              <a:rPr lang="en-US" dirty="0" smtClean="0"/>
              <a:t>We deliver  that joy of discovery </a:t>
            </a:r>
          </a:p>
          <a:p>
            <a:r>
              <a:rPr lang="en-US" dirty="0" smtClean="0"/>
              <a:t>Moments that help people do their job, but also create moments of joy</a:t>
            </a:r>
          </a:p>
          <a:p>
            <a:endParaRPr lang="en-US" dirty="0" smtClean="0"/>
          </a:p>
          <a:p>
            <a:r>
              <a:rPr lang="en-US" dirty="0" smtClean="0"/>
              <a:t>Steve Jobs: Bicycle for the mind…. </a:t>
            </a:r>
          </a:p>
          <a:p>
            <a:endParaRPr lang="en-US" dirty="0" smtClean="0"/>
          </a:p>
          <a:p>
            <a:r>
              <a:rPr lang="en-US" dirty="0" smtClean="0"/>
              <a:t>To do that we must be a platform</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25EB0907-053D-4ED0-AC50-E92932B515E4}" type="slidenum">
              <a:rPr lang="en-US" smtClean="0"/>
              <a:t>19</a:t>
            </a:fld>
            <a:endParaRPr lang="en-US" dirty="0"/>
          </a:p>
        </p:txBody>
      </p:sp>
    </p:spTree>
    <p:extLst>
      <p:ext uri="{BB962C8B-B14F-4D97-AF65-F5344CB8AC3E}">
        <p14:creationId xmlns:p14="http://schemas.microsoft.com/office/powerpoint/2010/main" val="15723557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dirty="0" smtClean="0"/>
              <a:t>Today, we do this for 400k, tomorrow 4M</a:t>
            </a:r>
          </a:p>
          <a:p>
            <a:endParaRPr lang="en-US" dirty="0"/>
          </a:p>
        </p:txBody>
      </p:sp>
      <p:sp>
        <p:nvSpPr>
          <p:cNvPr id="4" name="Slide Number Placeholder 3"/>
          <p:cNvSpPr>
            <a:spLocks noGrp="1"/>
          </p:cNvSpPr>
          <p:nvPr>
            <p:ph type="sldNum" sz="quarter" idx="10"/>
          </p:nvPr>
        </p:nvSpPr>
        <p:spPr/>
        <p:txBody>
          <a:bodyPr/>
          <a:lstStyle/>
          <a:p>
            <a:fld id="{25EB0907-053D-4ED0-AC50-E92932B515E4}" type="slidenum">
              <a:rPr lang="en-US" smtClean="0"/>
              <a:t>20</a:t>
            </a:fld>
            <a:endParaRPr lang="en-US" dirty="0"/>
          </a:p>
        </p:txBody>
      </p:sp>
    </p:spTree>
    <p:extLst>
      <p:ext uri="{BB962C8B-B14F-4D97-AF65-F5344CB8AC3E}">
        <p14:creationId xmlns:p14="http://schemas.microsoft.com/office/powerpoint/2010/main" val="29185600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b="1" dirty="0" smtClean="0"/>
              <a:t>TALKING PTS:</a:t>
            </a:r>
          </a:p>
          <a:p>
            <a:r>
              <a:rPr lang="en-US" dirty="0" smtClean="0"/>
              <a:t>how many of you were here in 2009?</a:t>
            </a:r>
          </a:p>
          <a:p>
            <a:r>
              <a:rPr lang="en-US" dirty="0" smtClean="0"/>
              <a:t>Close your eyes, we were a one app rails monitoring company, we</a:t>
            </a:r>
            <a:r>
              <a:rPr lang="en-US" baseline="0" dirty="0" smtClean="0"/>
              <a:t> got our first customer who paid more than $100k</a:t>
            </a:r>
            <a:r>
              <a:rPr lang="en-US" dirty="0" smtClean="0"/>
              <a:t> [GET REAL STATS FROM MARK]</a:t>
            </a:r>
          </a:p>
          <a:p>
            <a:r>
              <a:rPr lang="en-US" dirty="0" smtClean="0"/>
              <a:t>5 years goes by fast</a:t>
            </a:r>
          </a:p>
          <a:p>
            <a:r>
              <a:rPr lang="en-US" dirty="0" smtClean="0"/>
              <a:t>Rapid pace of innovation and I’m going to talk about why we’ve been able to do that,  </a:t>
            </a:r>
            <a:endParaRPr lang="en-US" b="1" dirty="0" smtClean="0"/>
          </a:p>
          <a:p>
            <a:pPr marL="0" indent="0">
              <a:buNone/>
            </a:pPr>
            <a:endParaRPr lang="en-US" b="1" dirty="0" smtClean="0"/>
          </a:p>
          <a:p>
            <a:pPr marL="0" indent="0">
              <a:buNone/>
            </a:pPr>
            <a:r>
              <a:rPr lang="en-US" b="1" dirty="0" smtClean="0"/>
              <a:t>TALKING PTS:</a:t>
            </a:r>
          </a:p>
          <a:p>
            <a:pPr marL="0" indent="0">
              <a:buNone/>
            </a:pPr>
            <a:r>
              <a:rPr lang="en-US" b="0" dirty="0" smtClean="0"/>
              <a:t>While</a:t>
            </a:r>
            <a:r>
              <a:rPr lang="en-US" b="0" baseline="0" dirty="0" smtClean="0"/>
              <a:t> we’ve grown, we’ve changed</a:t>
            </a:r>
          </a:p>
          <a:p>
            <a:pPr marL="0" indent="0">
              <a:buNone/>
            </a:pPr>
            <a:r>
              <a:rPr lang="en-US" b="0" baseline="0" dirty="0" smtClean="0"/>
              <a:t>We’ve added products, we’ve built a platform</a:t>
            </a:r>
          </a:p>
          <a:p>
            <a:pPr marL="0" indent="0">
              <a:buNone/>
            </a:pPr>
            <a:r>
              <a:rPr lang="en-US" b="0" baseline="0" dirty="0" smtClean="0"/>
              <a:t>We’ve built a world functions from sales &amp; support, to engineering, to operations</a:t>
            </a:r>
          </a:p>
          <a:p>
            <a:pPr marL="0" indent="0">
              <a:buNone/>
            </a:pPr>
            <a:r>
              <a:rPr lang="en-US" b="0" baseline="0" dirty="0" smtClean="0"/>
              <a:t>But at the core of this, we’ve stayed true to our Mission and Values which we’ll talk about today </a:t>
            </a:r>
          </a:p>
          <a:p>
            <a:pPr marL="0" indent="0">
              <a:buNone/>
            </a:pPr>
            <a:r>
              <a:rPr lang="en-US" b="0" baseline="0" dirty="0" smtClean="0"/>
              <a:t>*We build incredible products that our customers love to use*</a:t>
            </a:r>
          </a:p>
          <a:p>
            <a:pPr marL="0" indent="0">
              <a:buNone/>
            </a:pPr>
            <a:r>
              <a:rPr lang="en-US" b="0" baseline="0" dirty="0" smtClean="0"/>
              <a:t>We have an incredible innovation engine that drives this company forward.</a:t>
            </a:r>
            <a:endParaRPr lang="en-US" b="0" dirty="0" smtClean="0"/>
          </a:p>
          <a:p>
            <a:r>
              <a:rPr lang="en-US" b="0" dirty="0" smtClean="0"/>
              <a:t>Constant innovation (new products)</a:t>
            </a:r>
          </a:p>
          <a:p>
            <a:r>
              <a:rPr lang="en-US" b="0" dirty="0" smtClean="0"/>
              <a:t>We’ve built a brand with the</a:t>
            </a:r>
            <a:r>
              <a:rPr lang="en-US" b="0" baseline="0" dirty="0" smtClean="0"/>
              <a:t> market and the marketplace</a:t>
            </a:r>
          </a:p>
          <a:p>
            <a:r>
              <a:rPr lang="en-US" b="0" baseline="0" dirty="0" smtClean="0"/>
              <a:t>That when New Relic delivers a product to market, it will be of high quality</a:t>
            </a:r>
            <a:endParaRPr lang="en-US" b="0" dirty="0" smtClean="0"/>
          </a:p>
          <a:p>
            <a:r>
              <a:rPr lang="en-US" b="0" dirty="0" smtClean="0"/>
              <a:t>High multiple and amazing brand – high expectations</a:t>
            </a:r>
          </a:p>
          <a:p>
            <a:r>
              <a:rPr lang="en-US" dirty="0" smtClean="0"/>
              <a:t>This</a:t>
            </a:r>
            <a:r>
              <a:rPr lang="en-US" baseline="0" dirty="0" smtClean="0"/>
              <a:t> is a good problem to have</a:t>
            </a:r>
            <a:endParaRPr lang="en-US" dirty="0" smtClean="0"/>
          </a:p>
          <a:p>
            <a:pPr marL="0" marR="0" indent="0" algn="l" defTabSz="685800" rtl="0" eaLnBrk="1" fontAlgn="auto" latinLnBrk="0" hangingPunct="1">
              <a:lnSpc>
                <a:spcPct val="100000"/>
              </a:lnSpc>
              <a:spcBef>
                <a:spcPts val="0"/>
              </a:spcBef>
              <a:spcAft>
                <a:spcPts val="0"/>
              </a:spcAft>
              <a:buClrTx/>
              <a:buSzTx/>
              <a:buFontTx/>
              <a:buNone/>
              <a:tabLst/>
              <a:defRPr/>
            </a:pPr>
            <a:r>
              <a:rPr lang="en-US" sz="900" b="1" dirty="0" smtClean="0">
                <a:solidFill>
                  <a:schemeClr val="tx2"/>
                </a:solidFill>
              </a:rPr>
              <a:t>Values, focus on building great products that customers love</a:t>
            </a:r>
          </a:p>
          <a:p>
            <a:endParaRPr lang="en-US" dirty="0"/>
          </a:p>
        </p:txBody>
      </p:sp>
      <p:sp>
        <p:nvSpPr>
          <p:cNvPr id="4" name="Slide Number Placeholder 3"/>
          <p:cNvSpPr>
            <a:spLocks noGrp="1"/>
          </p:cNvSpPr>
          <p:nvPr>
            <p:ph type="sldNum" sz="quarter" idx="10"/>
          </p:nvPr>
        </p:nvSpPr>
        <p:spPr/>
        <p:txBody>
          <a:bodyPr/>
          <a:lstStyle/>
          <a:p>
            <a:fld id="{25EB0907-053D-4ED0-AC50-E92932B515E4}" type="slidenum">
              <a:rPr lang="en-US" smtClean="0"/>
              <a:t>3</a:t>
            </a:fld>
            <a:endParaRPr lang="en-US" dirty="0"/>
          </a:p>
        </p:txBody>
      </p:sp>
    </p:spTree>
    <p:extLst>
      <p:ext uri="{BB962C8B-B14F-4D97-AF65-F5344CB8AC3E}">
        <p14:creationId xmlns:p14="http://schemas.microsoft.com/office/powerpoint/2010/main" val="37833418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mtClean="0"/>
              <a:t>Today, we do this for 400k, tomorrow 4M</a:t>
            </a:r>
          </a:p>
          <a:p>
            <a:endParaRPr lang="en-US" dirty="0"/>
          </a:p>
        </p:txBody>
      </p:sp>
      <p:sp>
        <p:nvSpPr>
          <p:cNvPr id="4" name="Slide Number Placeholder 3"/>
          <p:cNvSpPr>
            <a:spLocks noGrp="1"/>
          </p:cNvSpPr>
          <p:nvPr>
            <p:ph type="sldNum" sz="quarter" idx="10"/>
          </p:nvPr>
        </p:nvSpPr>
        <p:spPr/>
        <p:txBody>
          <a:bodyPr/>
          <a:lstStyle/>
          <a:p>
            <a:fld id="{25EB0907-053D-4ED0-AC50-E92932B515E4}" type="slidenum">
              <a:rPr lang="en-US" smtClean="0"/>
              <a:t>21</a:t>
            </a:fld>
            <a:endParaRPr lang="en-US" dirty="0"/>
          </a:p>
        </p:txBody>
      </p:sp>
    </p:spTree>
    <p:extLst>
      <p:ext uri="{BB962C8B-B14F-4D97-AF65-F5344CB8AC3E}">
        <p14:creationId xmlns:p14="http://schemas.microsoft.com/office/powerpoint/2010/main" val="29185600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dirty="0" smtClean="0"/>
              <a:t>We’re going to own</a:t>
            </a:r>
            <a:r>
              <a:rPr lang="en-US" baseline="0" dirty="0" smtClean="0"/>
              <a:t> our own destiny, </a:t>
            </a:r>
            <a:endParaRPr lang="en-US" dirty="0" smtClean="0"/>
          </a:p>
          <a:p>
            <a:pPr marL="0" marR="0" indent="0" algn="l" defTabSz="6858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685800" rtl="0" eaLnBrk="1" fontAlgn="auto" latinLnBrk="0" hangingPunct="1">
              <a:lnSpc>
                <a:spcPct val="100000"/>
              </a:lnSpc>
              <a:spcBef>
                <a:spcPts val="0"/>
              </a:spcBef>
              <a:spcAft>
                <a:spcPts val="0"/>
              </a:spcAft>
              <a:buClrTx/>
              <a:buSzTx/>
              <a:buFontTx/>
              <a:buNone/>
              <a:tabLst/>
              <a:defRPr/>
            </a:pPr>
            <a:r>
              <a:rPr lang="en-US" dirty="0" smtClean="0"/>
              <a:t>SLIDE: What will we make true? </a:t>
            </a:r>
          </a:p>
          <a:p>
            <a:pPr marL="0" marR="0" indent="0" algn="l" defTabSz="6858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685800" rtl="0" eaLnBrk="1" fontAlgn="auto" latinLnBrk="0" hangingPunct="1">
              <a:lnSpc>
                <a:spcPct val="100000"/>
              </a:lnSpc>
              <a:spcBef>
                <a:spcPts val="0"/>
              </a:spcBef>
              <a:spcAft>
                <a:spcPts val="0"/>
              </a:spcAft>
              <a:buClrTx/>
              <a:buSzTx/>
              <a:buFontTx/>
              <a:buNone/>
              <a:tabLst/>
              <a:defRPr/>
            </a:pPr>
            <a:r>
              <a:rPr lang="en-US" dirty="0" smtClean="0"/>
              <a:t> </a:t>
            </a:r>
          </a:p>
          <a:p>
            <a:pPr marL="0" marR="0" indent="0" algn="l" defTabSz="685800" rtl="0" eaLnBrk="1" fontAlgn="auto" latinLnBrk="0" hangingPunct="1">
              <a:lnSpc>
                <a:spcPct val="100000"/>
              </a:lnSpc>
              <a:spcBef>
                <a:spcPts val="0"/>
              </a:spcBef>
              <a:spcAft>
                <a:spcPts val="0"/>
              </a:spcAft>
              <a:buClrTx/>
              <a:buSzTx/>
              <a:buFontTx/>
              <a:buNone/>
              <a:tabLst/>
              <a:defRPr/>
            </a:pPr>
            <a:r>
              <a:rPr lang="en-US" dirty="0" smtClean="0"/>
              <a:t>- Every organization will use data from software to run their business</a:t>
            </a:r>
          </a:p>
          <a:p>
            <a:pPr marL="0" marR="0" indent="0" algn="l" defTabSz="685800" rtl="0" eaLnBrk="1" fontAlgn="auto" latinLnBrk="0" hangingPunct="1">
              <a:lnSpc>
                <a:spcPct val="100000"/>
              </a:lnSpc>
              <a:spcBef>
                <a:spcPts val="0"/>
              </a:spcBef>
              <a:spcAft>
                <a:spcPts val="0"/>
              </a:spcAft>
              <a:buClrTx/>
              <a:buSzTx/>
              <a:buFontTx/>
              <a:buNone/>
              <a:tabLst/>
              <a:defRPr/>
            </a:pPr>
            <a:r>
              <a:rPr lang="en-US" dirty="0" smtClean="0"/>
              <a:t>- Companies will use real-time data to drive top line and bottom line results</a:t>
            </a:r>
          </a:p>
          <a:p>
            <a:pPr marL="0" marR="0" indent="0" algn="l" defTabSz="685800" rtl="0" eaLnBrk="1" fontAlgn="auto" latinLnBrk="0" hangingPunct="1">
              <a:lnSpc>
                <a:spcPct val="100000"/>
              </a:lnSpc>
              <a:spcBef>
                <a:spcPts val="0"/>
              </a:spcBef>
              <a:spcAft>
                <a:spcPts val="0"/>
              </a:spcAft>
              <a:buClrTx/>
              <a:buSzTx/>
              <a:buFontTx/>
              <a:buNone/>
              <a:tabLst/>
              <a:defRPr/>
            </a:pPr>
            <a:r>
              <a:rPr lang="en-US" dirty="0" smtClean="0"/>
              <a:t>- Companies will pick a single SaaS Software Analytics platform</a:t>
            </a:r>
          </a:p>
          <a:p>
            <a:pPr marL="0" marR="0" indent="0" algn="l" defTabSz="685800" rtl="0" eaLnBrk="1" fontAlgn="auto" latinLnBrk="0" hangingPunct="1">
              <a:lnSpc>
                <a:spcPct val="100000"/>
              </a:lnSpc>
              <a:spcBef>
                <a:spcPts val="0"/>
              </a:spcBef>
              <a:spcAft>
                <a:spcPts val="0"/>
              </a:spcAft>
              <a:buClrTx/>
              <a:buSzTx/>
              <a:buFontTx/>
              <a:buNone/>
              <a:tabLst/>
              <a:defRPr/>
            </a:pPr>
            <a:r>
              <a:rPr lang="en-US" dirty="0" smtClean="0"/>
              <a:t>- Knowledge workers will live in our software</a:t>
            </a:r>
          </a:p>
          <a:p>
            <a:pPr marL="0" marR="0" indent="0" algn="l" defTabSz="685800" rtl="0" eaLnBrk="1" fontAlgn="auto" latinLnBrk="0" hangingPunct="1">
              <a:lnSpc>
                <a:spcPct val="100000"/>
              </a:lnSpc>
              <a:spcBef>
                <a:spcPts val="0"/>
              </a:spcBef>
              <a:spcAft>
                <a:spcPts val="0"/>
              </a:spcAft>
              <a:buClrTx/>
              <a:buSzTx/>
              <a:buFontTx/>
              <a:buNone/>
              <a:tabLst/>
              <a:defRPr/>
            </a:pPr>
            <a:r>
              <a:rPr lang="en-US" dirty="0" smtClean="0"/>
              <a:t>- SaaS is the de facto for software analytics, and New Relic will be the market leader</a:t>
            </a:r>
          </a:p>
          <a:p>
            <a:pPr marL="0" marR="0" indent="0" algn="l" defTabSz="685800" rtl="0" eaLnBrk="1" fontAlgn="auto" latinLnBrk="0" hangingPunct="1">
              <a:lnSpc>
                <a:spcPct val="100000"/>
              </a:lnSpc>
              <a:spcBef>
                <a:spcPts val="0"/>
              </a:spcBef>
              <a:spcAft>
                <a:spcPts val="0"/>
              </a:spcAft>
              <a:buClrTx/>
              <a:buSzTx/>
              <a:buFontTx/>
              <a:buNone/>
              <a:tabLst/>
              <a:defRPr/>
            </a:pPr>
            <a:r>
              <a:rPr lang="en-US" dirty="0" smtClean="0"/>
              <a:t>- our brand is synonymous with success</a:t>
            </a:r>
            <a:endParaRPr lang="en-US" dirty="0"/>
          </a:p>
        </p:txBody>
      </p:sp>
      <p:sp>
        <p:nvSpPr>
          <p:cNvPr id="4" name="Slide Number Placeholder 3"/>
          <p:cNvSpPr>
            <a:spLocks noGrp="1"/>
          </p:cNvSpPr>
          <p:nvPr>
            <p:ph type="sldNum" sz="quarter" idx="10"/>
          </p:nvPr>
        </p:nvSpPr>
        <p:spPr/>
        <p:txBody>
          <a:bodyPr/>
          <a:lstStyle/>
          <a:p>
            <a:fld id="{25EB0907-053D-4ED0-AC50-E92932B515E4}" type="slidenum">
              <a:rPr lang="en-US" smtClean="0"/>
              <a:t>22</a:t>
            </a:fld>
            <a:endParaRPr lang="en-US" dirty="0"/>
          </a:p>
        </p:txBody>
      </p:sp>
    </p:spTree>
    <p:extLst>
      <p:ext uri="{BB962C8B-B14F-4D97-AF65-F5344CB8AC3E}">
        <p14:creationId xmlns:p14="http://schemas.microsoft.com/office/powerpoint/2010/main" val="14057449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t"/>
            <a:r>
              <a:rPr lang="en-US" sz="900" b="0" i="0" kern="1200" dirty="0" smtClean="0">
                <a:solidFill>
                  <a:schemeClr val="tx1"/>
                </a:solidFill>
                <a:latin typeface="+mn-lt"/>
                <a:ea typeface="+mn-ea"/>
                <a:cs typeface="+mn-cs"/>
              </a:rPr>
              <a:t>The category we have defined, Software analytics, will be globally accepted as 'Must Have' technology for any modern software project, for companies in every vertical in every size.  Just as we have created, defined and democratized the multi billion dollar APM market, so we will with Software Analytics</a:t>
            </a:r>
          </a:p>
          <a:p>
            <a:endParaRPr lang="en-US" b="0" i="0" dirty="0"/>
          </a:p>
        </p:txBody>
      </p:sp>
      <p:sp>
        <p:nvSpPr>
          <p:cNvPr id="4" name="Slide Number Placeholder 3"/>
          <p:cNvSpPr>
            <a:spLocks noGrp="1"/>
          </p:cNvSpPr>
          <p:nvPr>
            <p:ph type="sldNum" sz="quarter" idx="10"/>
          </p:nvPr>
        </p:nvSpPr>
        <p:spPr/>
        <p:txBody>
          <a:bodyPr/>
          <a:lstStyle/>
          <a:p>
            <a:fld id="{25EB0907-053D-4ED0-AC50-E92932B515E4}" type="slidenum">
              <a:rPr lang="en-US" smtClean="0"/>
              <a:t>23</a:t>
            </a:fld>
            <a:endParaRPr lang="en-US" dirty="0"/>
          </a:p>
        </p:txBody>
      </p:sp>
    </p:spTree>
    <p:extLst>
      <p:ext uri="{BB962C8B-B14F-4D97-AF65-F5344CB8AC3E}">
        <p14:creationId xmlns:p14="http://schemas.microsoft.com/office/powerpoint/2010/main" val="384162722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25EB0907-053D-4ED0-AC50-E92932B515E4}" type="slidenum">
              <a:rPr lang="en-US" smtClean="0"/>
              <a:t>24</a:t>
            </a:fld>
            <a:endParaRPr lang="en-US" dirty="0"/>
          </a:p>
        </p:txBody>
      </p:sp>
    </p:spTree>
    <p:extLst>
      <p:ext uri="{BB962C8B-B14F-4D97-AF65-F5344CB8AC3E}">
        <p14:creationId xmlns:p14="http://schemas.microsoft.com/office/powerpoint/2010/main" val="140574493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Product-first: Obsess over customer experience</a:t>
            </a:r>
          </a:p>
          <a:p>
            <a:r>
              <a:rPr lang="en-US" dirty="0" smtClean="0"/>
              <a:t>Ubiquitous: cult-like following</a:t>
            </a:r>
          </a:p>
          <a:p>
            <a:r>
              <a:rPr lang="en-US" dirty="0" smtClean="0"/>
              <a:t>Value: deliver magic</a:t>
            </a:r>
          </a:p>
          <a:p>
            <a:endParaRPr lang="en-US" dirty="0"/>
          </a:p>
        </p:txBody>
      </p:sp>
      <p:sp>
        <p:nvSpPr>
          <p:cNvPr id="4" name="Slide Number Placeholder 3"/>
          <p:cNvSpPr>
            <a:spLocks noGrp="1"/>
          </p:cNvSpPr>
          <p:nvPr>
            <p:ph type="sldNum" sz="quarter" idx="10"/>
          </p:nvPr>
        </p:nvSpPr>
        <p:spPr/>
        <p:txBody>
          <a:bodyPr/>
          <a:lstStyle/>
          <a:p>
            <a:fld id="{25EB0907-053D-4ED0-AC50-E92932B515E4}" type="slidenum">
              <a:rPr lang="en-US" smtClean="0"/>
              <a:t>25</a:t>
            </a:fld>
            <a:endParaRPr lang="en-US" dirty="0"/>
          </a:p>
        </p:txBody>
      </p:sp>
    </p:spTree>
    <p:extLst>
      <p:ext uri="{BB962C8B-B14F-4D97-AF65-F5344CB8AC3E}">
        <p14:creationId xmlns:p14="http://schemas.microsoft.com/office/powerpoint/2010/main" val="280754560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900" dirty="0" smtClean="0">
                <a:cs typeface="Arial" pitchFamily="34" charset="0"/>
              </a:rPr>
              <a:t>Four primary levers for bringing our vision to life  </a:t>
            </a:r>
          </a:p>
          <a:p>
            <a:endParaRPr lang="en-US" dirty="0" smtClean="0"/>
          </a:p>
          <a:p>
            <a:r>
              <a:rPr lang="en-US" dirty="0" smtClean="0"/>
              <a:t>We must become a platform company</a:t>
            </a:r>
          </a:p>
          <a:p>
            <a:endParaRPr lang="en-US" dirty="0" smtClean="0"/>
          </a:p>
          <a:p>
            <a:r>
              <a:rPr lang="en-US" dirty="0" smtClean="0"/>
              <a:t>The way we’ll get there are three things;</a:t>
            </a:r>
          </a:p>
          <a:p>
            <a:r>
              <a:rPr lang="en-US" dirty="0" smtClean="0"/>
              <a:t>1. architecture/SaaS – market is heading this way already, we will</a:t>
            </a:r>
            <a:r>
              <a:rPr lang="en-US" baseline="0" dirty="0" smtClean="0"/>
              <a:t> win b/c we bet on SaaS</a:t>
            </a:r>
            <a:endParaRPr lang="en-US" dirty="0" smtClean="0"/>
          </a:p>
          <a:p>
            <a:r>
              <a:rPr lang="en-US" dirty="0" smtClean="0"/>
              <a:t>2. Surround the ecosystem – to accelerate saas top down with strategic pships, and bottom up with  developer ecosystem</a:t>
            </a:r>
          </a:p>
          <a:p>
            <a:r>
              <a:rPr lang="en-US" dirty="0" smtClean="0"/>
              <a:t>3. Product-first capabilities – shift to platform – not just point solutions.</a:t>
            </a:r>
          </a:p>
          <a:p>
            <a:endParaRPr lang="en-US" dirty="0" smtClean="0"/>
          </a:p>
          <a:p>
            <a:r>
              <a:rPr lang="en-US" dirty="0" smtClean="0"/>
              <a:t>Value: Sell our value to both top line and bottom line for customers</a:t>
            </a:r>
          </a:p>
          <a:p>
            <a:pPr lvl="1"/>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25EB0907-053D-4ED0-AC50-E92932B515E4}" type="slidenum">
              <a:rPr lang="en-US" smtClean="0"/>
              <a:t>26</a:t>
            </a:fld>
            <a:endParaRPr lang="en-US" dirty="0"/>
          </a:p>
        </p:txBody>
      </p:sp>
    </p:spTree>
    <p:extLst>
      <p:ext uri="{BB962C8B-B14F-4D97-AF65-F5344CB8AC3E}">
        <p14:creationId xmlns:p14="http://schemas.microsoft.com/office/powerpoint/2010/main" val="113765962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685800" rtl="0" eaLnBrk="1" fontAlgn="auto" latinLnBrk="0" hangingPunct="1">
              <a:lnSpc>
                <a:spcPct val="100000"/>
              </a:lnSpc>
              <a:spcBef>
                <a:spcPts val="0"/>
              </a:spcBef>
              <a:spcAft>
                <a:spcPts val="0"/>
              </a:spcAft>
              <a:buClrTx/>
              <a:buSzTx/>
              <a:buFontTx/>
              <a:buNone/>
              <a:tabLst/>
              <a:defRPr/>
            </a:pPr>
            <a:endParaRPr lang="en-US" baseline="0" dirty="0" smtClean="0"/>
          </a:p>
        </p:txBody>
      </p:sp>
      <p:sp>
        <p:nvSpPr>
          <p:cNvPr id="4" name="Slide Number Placeholder 3"/>
          <p:cNvSpPr>
            <a:spLocks noGrp="1"/>
          </p:cNvSpPr>
          <p:nvPr>
            <p:ph type="sldNum" sz="quarter" idx="10"/>
          </p:nvPr>
        </p:nvSpPr>
        <p:spPr/>
        <p:txBody>
          <a:bodyPr/>
          <a:lstStyle/>
          <a:p>
            <a:fld id="{25EB0907-053D-4ED0-AC50-E92932B515E4}" type="slidenum">
              <a:rPr lang="en-US" smtClean="0"/>
              <a:t>27</a:t>
            </a:fld>
            <a:endParaRPr lang="en-US" dirty="0"/>
          </a:p>
        </p:txBody>
      </p:sp>
    </p:spTree>
    <p:extLst>
      <p:ext uri="{BB962C8B-B14F-4D97-AF65-F5344CB8AC3E}">
        <p14:creationId xmlns:p14="http://schemas.microsoft.com/office/powerpoint/2010/main" val="31596736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dirty="0" smtClean="0"/>
              <a:t>So, I</a:t>
            </a:r>
            <a:r>
              <a:rPr lang="en-US" baseline="0" dirty="0" smtClean="0"/>
              <a:t> want to go back to What Will We Make True. </a:t>
            </a:r>
          </a:p>
          <a:p>
            <a:pPr marL="0" marR="0" indent="0" algn="l" defTabSz="685800" rtl="0" eaLnBrk="1" fontAlgn="auto" latinLnBrk="0" hangingPunct="1">
              <a:lnSpc>
                <a:spcPct val="100000"/>
              </a:lnSpc>
              <a:spcBef>
                <a:spcPts val="0"/>
              </a:spcBef>
              <a:spcAft>
                <a:spcPts val="0"/>
              </a:spcAft>
              <a:buClrTx/>
              <a:buSzTx/>
              <a:buFontTx/>
              <a:buNone/>
              <a:tabLst/>
              <a:defRPr/>
            </a:pPr>
            <a:r>
              <a:rPr lang="en-US" baseline="0" dirty="0" smtClean="0"/>
              <a:t>The People in this room will make this happen</a:t>
            </a:r>
          </a:p>
          <a:p>
            <a:pPr marL="0" marR="0" indent="0" algn="l" defTabSz="685800" rtl="0" eaLnBrk="1" fontAlgn="auto" latinLnBrk="0" hangingPunct="1">
              <a:lnSpc>
                <a:spcPct val="100000"/>
              </a:lnSpc>
              <a:spcBef>
                <a:spcPts val="0"/>
              </a:spcBef>
              <a:spcAft>
                <a:spcPts val="0"/>
              </a:spcAft>
              <a:buClrTx/>
              <a:buSzTx/>
              <a:buFontTx/>
              <a:buNone/>
              <a:tabLst/>
              <a:defRPr/>
            </a:pPr>
            <a:r>
              <a:rPr lang="en-US" baseline="0" dirty="0" smtClean="0"/>
              <a:t>I’ve never worked with a more capable team, a team who cares</a:t>
            </a:r>
          </a:p>
          <a:p>
            <a:pPr marL="0" marR="0" indent="0" algn="l" defTabSz="685800" rtl="0" eaLnBrk="1" fontAlgn="auto" latinLnBrk="0" hangingPunct="1">
              <a:lnSpc>
                <a:spcPct val="100000"/>
              </a:lnSpc>
              <a:spcBef>
                <a:spcPts val="0"/>
              </a:spcBef>
              <a:spcAft>
                <a:spcPts val="0"/>
              </a:spcAft>
              <a:buClrTx/>
              <a:buSzTx/>
              <a:buFontTx/>
              <a:buNone/>
              <a:tabLst/>
              <a:defRPr/>
            </a:pPr>
            <a:r>
              <a:rPr lang="en-US" baseline="0" dirty="0" smtClean="0"/>
              <a:t>I’ve never been more excited for our opportunity together.</a:t>
            </a:r>
          </a:p>
          <a:p>
            <a:pPr marL="0" marR="0" indent="0" algn="l" defTabSz="6858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685800" rtl="0" eaLnBrk="1" fontAlgn="auto" latinLnBrk="0" hangingPunct="1">
              <a:lnSpc>
                <a:spcPct val="100000"/>
              </a:lnSpc>
              <a:spcBef>
                <a:spcPts val="0"/>
              </a:spcBef>
              <a:spcAft>
                <a:spcPts val="0"/>
              </a:spcAft>
              <a:buClrTx/>
              <a:buSzTx/>
              <a:buFontTx/>
              <a:buNone/>
              <a:tabLst/>
              <a:defRPr/>
            </a:pPr>
            <a:r>
              <a:rPr lang="en-US" baseline="0" dirty="0" smtClean="0"/>
              <a:t>I want your feedback, please send. </a:t>
            </a:r>
          </a:p>
          <a:p>
            <a:pPr marL="0" marR="0" indent="0" algn="l" defTabSz="685800" rtl="0" eaLnBrk="1" fontAlgn="auto" latinLnBrk="0" hangingPunct="1">
              <a:lnSpc>
                <a:spcPct val="100000"/>
              </a:lnSpc>
              <a:spcBef>
                <a:spcPts val="0"/>
              </a:spcBef>
              <a:spcAft>
                <a:spcPts val="0"/>
              </a:spcAft>
              <a:buClrTx/>
              <a:buSzTx/>
              <a:buFontTx/>
              <a:buNone/>
              <a:tabLst/>
              <a:defRPr/>
            </a:pPr>
            <a:endParaRPr lang="en-US" baseline="0" dirty="0" smtClean="0"/>
          </a:p>
        </p:txBody>
      </p:sp>
      <p:sp>
        <p:nvSpPr>
          <p:cNvPr id="4" name="Slide Number Placeholder 3"/>
          <p:cNvSpPr>
            <a:spLocks noGrp="1"/>
          </p:cNvSpPr>
          <p:nvPr>
            <p:ph type="sldNum" sz="quarter" idx="10"/>
          </p:nvPr>
        </p:nvSpPr>
        <p:spPr/>
        <p:txBody>
          <a:bodyPr/>
          <a:lstStyle/>
          <a:p>
            <a:fld id="{25EB0907-053D-4ED0-AC50-E92932B515E4}" type="slidenum">
              <a:rPr lang="en-US" smtClean="0"/>
              <a:t>28</a:t>
            </a:fld>
            <a:endParaRPr lang="en-US" dirty="0"/>
          </a:p>
        </p:txBody>
      </p:sp>
    </p:spTree>
    <p:extLst>
      <p:ext uri="{BB962C8B-B14F-4D97-AF65-F5344CB8AC3E}">
        <p14:creationId xmlns:p14="http://schemas.microsoft.com/office/powerpoint/2010/main" val="140574493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smtClean="0">
                <a:solidFill>
                  <a:schemeClr val="tx1"/>
                </a:solidFill>
                <a:effectLst/>
                <a:latin typeface="+mn-lt"/>
                <a:ea typeface="+mn-ea"/>
                <a:cs typeface="+mn-cs"/>
              </a:rPr>
              <a:t>Many of you</a:t>
            </a:r>
            <a:r>
              <a:rPr lang="en-US" sz="900" kern="1200" baseline="0" dirty="0" smtClean="0">
                <a:solidFill>
                  <a:schemeClr val="tx1"/>
                </a:solidFill>
                <a:effectLst/>
                <a:latin typeface="+mn-lt"/>
                <a:ea typeface="+mn-ea"/>
                <a:cs typeface="+mn-cs"/>
              </a:rPr>
              <a:t> know Benchmark, one of our early investors. </a:t>
            </a:r>
          </a:p>
          <a:p>
            <a:r>
              <a:rPr lang="en-US" sz="900" kern="1200" baseline="0" dirty="0" smtClean="0">
                <a:solidFill>
                  <a:schemeClr val="tx1"/>
                </a:solidFill>
                <a:effectLst/>
                <a:latin typeface="+mn-lt"/>
                <a:ea typeface="+mn-ea"/>
                <a:cs typeface="+mn-cs"/>
              </a:rPr>
              <a:t>But you may not know one </a:t>
            </a:r>
            <a:endParaRPr lang="en-US" sz="900" kern="1200" dirty="0" smtClean="0">
              <a:solidFill>
                <a:schemeClr val="tx1"/>
              </a:solidFill>
              <a:effectLst/>
              <a:latin typeface="+mn-lt"/>
              <a:ea typeface="+mn-ea"/>
              <a:cs typeface="+mn-cs"/>
            </a:endParaRPr>
          </a:p>
          <a:p>
            <a:r>
              <a:rPr lang="en-US" sz="900" kern="1200" dirty="0" smtClean="0">
                <a:solidFill>
                  <a:schemeClr val="tx1"/>
                </a:solidFill>
                <a:effectLst/>
                <a:latin typeface="+mn-lt"/>
                <a:ea typeface="+mn-ea"/>
                <a:cs typeface="+mn-cs"/>
              </a:rPr>
              <a:t>Bill Gurley BIO:</a:t>
            </a:r>
          </a:p>
          <a:p>
            <a:pPr lvl="0" fontAlgn="base"/>
            <a:r>
              <a:rPr lang="en-US" sz="900" kern="1200" dirty="0" smtClean="0">
                <a:solidFill>
                  <a:schemeClr val="tx1"/>
                </a:solidFill>
                <a:effectLst/>
                <a:latin typeface="+mn-lt"/>
                <a:ea typeface="+mn-ea"/>
                <a:cs typeface="+mn-cs"/>
              </a:rPr>
              <a:t>10 years as a general partner at Benchmark, a Silicon Valley venture capital firm in Menlo Park, California.</a:t>
            </a:r>
          </a:p>
          <a:p>
            <a:r>
              <a:rPr lang="en-US" sz="900" kern="1200" dirty="0" smtClean="0">
                <a:solidFill>
                  <a:schemeClr val="tx1"/>
                </a:solidFill>
                <a:effectLst/>
                <a:latin typeface="+mn-lt"/>
                <a:ea typeface="+mn-ea"/>
                <a:cs typeface="+mn-cs"/>
              </a:rPr>
              <a:t>- backed consumer brands we all know and love today:</a:t>
            </a:r>
          </a:p>
          <a:p>
            <a:r>
              <a:rPr lang="en-US" sz="900" kern="1200" dirty="0" smtClean="0">
                <a:solidFill>
                  <a:schemeClr val="tx1"/>
                </a:solidFill>
                <a:effectLst/>
                <a:latin typeface="+mn-lt"/>
                <a:ea typeface="+mn-ea"/>
                <a:cs typeface="+mn-cs"/>
              </a:rPr>
              <a:t>GrubHub, Linden Lab (second life), OpenTable, Uber and Zillow. </a:t>
            </a:r>
          </a:p>
          <a:p>
            <a:r>
              <a:rPr lang="en-US" sz="900" kern="1200" dirty="0" smtClean="0">
                <a:solidFill>
                  <a:schemeClr val="tx1"/>
                </a:solidFill>
                <a:effectLst/>
                <a:latin typeface="+mn-lt"/>
                <a:ea typeface="+mn-ea"/>
                <a:cs typeface="+mn-cs"/>
              </a:rPr>
              <a:t>- 4 years as analyst on wall street   </a:t>
            </a:r>
          </a:p>
          <a:p>
            <a:r>
              <a:rPr lang="en-US" sz="900" kern="1200" dirty="0" smtClean="0">
                <a:solidFill>
                  <a:schemeClr val="tx1"/>
                </a:solidFill>
                <a:effectLst/>
                <a:latin typeface="+mn-lt"/>
                <a:ea typeface="+mn-ea"/>
                <a:cs typeface="+mn-cs"/>
              </a:rPr>
              <a:t>- design engineer at Compaq Computer, where he worked on products such as the 486/50 and Compaq's first multi-processor server. </a:t>
            </a:r>
          </a:p>
          <a:p>
            <a:r>
              <a:rPr lang="en-US" sz="900" kern="1200" dirty="0" smtClean="0">
                <a:solidFill>
                  <a:schemeClr val="tx1"/>
                </a:solidFill>
                <a:effectLst/>
                <a:latin typeface="+mn-lt"/>
                <a:ea typeface="+mn-ea"/>
                <a:cs typeface="+mn-cs"/>
              </a:rPr>
              <a:t>- Before Compaq, he served in the technical marketing group of Advanced Micro Devices' embedded processor division.</a:t>
            </a:r>
          </a:p>
          <a:p>
            <a:r>
              <a:rPr lang="en-US" sz="900" kern="1200" dirty="0" smtClean="0">
                <a:solidFill>
                  <a:schemeClr val="tx1"/>
                </a:solidFill>
                <a:effectLst/>
                <a:latin typeface="+mn-lt"/>
                <a:ea typeface="+mn-ea"/>
                <a:cs typeface="+mn-cs"/>
              </a:rPr>
              <a:t>- blog on the evolution and economics of high technology businesses called Above the Crowd – a must read</a:t>
            </a:r>
          </a:p>
          <a:p>
            <a:endParaRPr lang="en-US" dirty="0"/>
          </a:p>
        </p:txBody>
      </p:sp>
      <p:sp>
        <p:nvSpPr>
          <p:cNvPr id="4" name="Slide Number Placeholder 3"/>
          <p:cNvSpPr>
            <a:spLocks noGrp="1"/>
          </p:cNvSpPr>
          <p:nvPr>
            <p:ph type="sldNum" sz="quarter" idx="10"/>
          </p:nvPr>
        </p:nvSpPr>
        <p:spPr/>
        <p:txBody>
          <a:bodyPr/>
          <a:lstStyle/>
          <a:p>
            <a:fld id="{25EB0907-053D-4ED0-AC50-E92932B515E4}" type="slidenum">
              <a:rPr lang="en-US" smtClean="0"/>
              <a:t>30</a:t>
            </a:fld>
            <a:endParaRPr lang="en-US" dirty="0"/>
          </a:p>
        </p:txBody>
      </p:sp>
    </p:spTree>
    <p:extLst>
      <p:ext uri="{BB962C8B-B14F-4D97-AF65-F5344CB8AC3E}">
        <p14:creationId xmlns:p14="http://schemas.microsoft.com/office/powerpoint/2010/main" val="211297851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smtClean="0">
                <a:solidFill>
                  <a:schemeClr val="tx1"/>
                </a:solidFill>
                <a:effectLst/>
                <a:latin typeface="+mn-lt"/>
                <a:ea typeface="+mn-ea"/>
                <a:cs typeface="+mn-cs"/>
              </a:rPr>
              <a:t>Many of you</a:t>
            </a:r>
            <a:r>
              <a:rPr lang="en-US" sz="900" kern="1200" baseline="0" dirty="0" smtClean="0">
                <a:solidFill>
                  <a:schemeClr val="tx1"/>
                </a:solidFill>
                <a:effectLst/>
                <a:latin typeface="+mn-lt"/>
                <a:ea typeface="+mn-ea"/>
                <a:cs typeface="+mn-cs"/>
              </a:rPr>
              <a:t> know Benchmark, one of our early investors. </a:t>
            </a:r>
          </a:p>
          <a:p>
            <a:r>
              <a:rPr lang="en-US" sz="900" kern="1200" baseline="0" dirty="0" smtClean="0">
                <a:solidFill>
                  <a:schemeClr val="tx1"/>
                </a:solidFill>
                <a:effectLst/>
                <a:latin typeface="+mn-lt"/>
                <a:ea typeface="+mn-ea"/>
                <a:cs typeface="+mn-cs"/>
              </a:rPr>
              <a:t>But you may not know one </a:t>
            </a:r>
            <a:endParaRPr lang="en-US" sz="900" kern="1200" dirty="0" smtClean="0">
              <a:solidFill>
                <a:schemeClr val="tx1"/>
              </a:solidFill>
              <a:effectLst/>
              <a:latin typeface="+mn-lt"/>
              <a:ea typeface="+mn-ea"/>
              <a:cs typeface="+mn-cs"/>
            </a:endParaRPr>
          </a:p>
          <a:p>
            <a:r>
              <a:rPr lang="en-US" sz="900" kern="1200" dirty="0" smtClean="0">
                <a:solidFill>
                  <a:schemeClr val="tx1"/>
                </a:solidFill>
                <a:effectLst/>
                <a:latin typeface="+mn-lt"/>
                <a:ea typeface="+mn-ea"/>
                <a:cs typeface="+mn-cs"/>
              </a:rPr>
              <a:t>Bill Gurley BIO:</a:t>
            </a:r>
          </a:p>
          <a:p>
            <a:pPr lvl="0" fontAlgn="base"/>
            <a:r>
              <a:rPr lang="en-US" sz="900" kern="1200" dirty="0" smtClean="0">
                <a:solidFill>
                  <a:schemeClr val="tx1"/>
                </a:solidFill>
                <a:effectLst/>
                <a:latin typeface="+mn-lt"/>
                <a:ea typeface="+mn-ea"/>
                <a:cs typeface="+mn-cs"/>
              </a:rPr>
              <a:t>10 years as a general partner at Benchmark, a Silicon Valley venture capital firm in Menlo Park, California.</a:t>
            </a:r>
          </a:p>
          <a:p>
            <a:r>
              <a:rPr lang="en-US" sz="900" kern="1200" dirty="0" smtClean="0">
                <a:solidFill>
                  <a:schemeClr val="tx1"/>
                </a:solidFill>
                <a:effectLst/>
                <a:latin typeface="+mn-lt"/>
                <a:ea typeface="+mn-ea"/>
                <a:cs typeface="+mn-cs"/>
              </a:rPr>
              <a:t>- backed consumer brands we all know and love today:</a:t>
            </a:r>
          </a:p>
          <a:p>
            <a:r>
              <a:rPr lang="en-US" sz="900" kern="1200" dirty="0" err="1" smtClean="0">
                <a:solidFill>
                  <a:schemeClr val="tx1"/>
                </a:solidFill>
                <a:effectLst/>
                <a:latin typeface="+mn-lt"/>
                <a:ea typeface="+mn-ea"/>
                <a:cs typeface="+mn-cs"/>
              </a:rPr>
              <a:t>GrubHub</a:t>
            </a:r>
            <a:r>
              <a:rPr lang="en-US" sz="900" kern="1200" dirty="0" smtClean="0">
                <a:solidFill>
                  <a:schemeClr val="tx1"/>
                </a:solidFill>
                <a:effectLst/>
                <a:latin typeface="+mn-lt"/>
                <a:ea typeface="+mn-ea"/>
                <a:cs typeface="+mn-cs"/>
              </a:rPr>
              <a:t>, Linden Lab (second life), </a:t>
            </a:r>
            <a:r>
              <a:rPr lang="en-US" sz="900" kern="1200" dirty="0" err="1" smtClean="0">
                <a:solidFill>
                  <a:schemeClr val="tx1"/>
                </a:solidFill>
                <a:effectLst/>
                <a:latin typeface="+mn-lt"/>
                <a:ea typeface="+mn-ea"/>
                <a:cs typeface="+mn-cs"/>
              </a:rPr>
              <a:t>OpenTable</a:t>
            </a:r>
            <a:r>
              <a:rPr lang="en-US" sz="900" kern="1200" dirty="0" smtClean="0">
                <a:solidFill>
                  <a:schemeClr val="tx1"/>
                </a:solidFill>
                <a:effectLst/>
                <a:latin typeface="+mn-lt"/>
                <a:ea typeface="+mn-ea"/>
                <a:cs typeface="+mn-cs"/>
              </a:rPr>
              <a:t>, </a:t>
            </a:r>
            <a:r>
              <a:rPr lang="en-US" sz="900" kern="1200" dirty="0" err="1" smtClean="0">
                <a:solidFill>
                  <a:schemeClr val="tx1"/>
                </a:solidFill>
                <a:effectLst/>
                <a:latin typeface="+mn-lt"/>
                <a:ea typeface="+mn-ea"/>
                <a:cs typeface="+mn-cs"/>
              </a:rPr>
              <a:t>Uber</a:t>
            </a:r>
            <a:r>
              <a:rPr lang="en-US" sz="900" kern="1200" dirty="0" smtClean="0">
                <a:solidFill>
                  <a:schemeClr val="tx1"/>
                </a:solidFill>
                <a:effectLst/>
                <a:latin typeface="+mn-lt"/>
                <a:ea typeface="+mn-ea"/>
                <a:cs typeface="+mn-cs"/>
              </a:rPr>
              <a:t> and Zillow. </a:t>
            </a:r>
          </a:p>
          <a:p>
            <a:r>
              <a:rPr lang="en-US" sz="900" kern="1200" dirty="0" smtClean="0">
                <a:solidFill>
                  <a:schemeClr val="tx1"/>
                </a:solidFill>
                <a:effectLst/>
                <a:latin typeface="+mn-lt"/>
                <a:ea typeface="+mn-ea"/>
                <a:cs typeface="+mn-cs"/>
              </a:rPr>
              <a:t>- 4 years as analyst on wall street   </a:t>
            </a:r>
          </a:p>
          <a:p>
            <a:r>
              <a:rPr lang="en-US" sz="900" kern="1200" dirty="0" smtClean="0">
                <a:solidFill>
                  <a:schemeClr val="tx1"/>
                </a:solidFill>
                <a:effectLst/>
                <a:latin typeface="+mn-lt"/>
                <a:ea typeface="+mn-ea"/>
                <a:cs typeface="+mn-cs"/>
              </a:rPr>
              <a:t>- design engineer at Compaq Computer, where he worked on products such as the 486/50 and Compaq's first multi-processor server. </a:t>
            </a:r>
          </a:p>
          <a:p>
            <a:r>
              <a:rPr lang="en-US" sz="900" kern="1200" dirty="0" smtClean="0">
                <a:solidFill>
                  <a:schemeClr val="tx1"/>
                </a:solidFill>
                <a:effectLst/>
                <a:latin typeface="+mn-lt"/>
                <a:ea typeface="+mn-ea"/>
                <a:cs typeface="+mn-cs"/>
              </a:rPr>
              <a:t>- Before Compaq, he served in the technical marketing group of Advanced Micro Devices' embedded processor division.</a:t>
            </a:r>
          </a:p>
          <a:p>
            <a:r>
              <a:rPr lang="en-US" sz="900" kern="1200" dirty="0" smtClean="0">
                <a:solidFill>
                  <a:schemeClr val="tx1"/>
                </a:solidFill>
                <a:effectLst/>
                <a:latin typeface="+mn-lt"/>
                <a:ea typeface="+mn-ea"/>
                <a:cs typeface="+mn-cs"/>
              </a:rPr>
              <a:t>- blog on the evolution and economics of high technology businesses called Above the Crowd – a must read</a:t>
            </a:r>
          </a:p>
          <a:p>
            <a:endParaRPr lang="en-US" dirty="0"/>
          </a:p>
        </p:txBody>
      </p:sp>
      <p:sp>
        <p:nvSpPr>
          <p:cNvPr id="4" name="Slide Number Placeholder 3"/>
          <p:cNvSpPr>
            <a:spLocks noGrp="1"/>
          </p:cNvSpPr>
          <p:nvPr>
            <p:ph type="sldNum" sz="quarter" idx="10"/>
          </p:nvPr>
        </p:nvSpPr>
        <p:spPr/>
        <p:txBody>
          <a:bodyPr/>
          <a:lstStyle/>
          <a:p>
            <a:fld id="{25EB0907-053D-4ED0-AC50-E92932B515E4}" type="slidenum">
              <a:rPr lang="en-US" smtClean="0"/>
              <a:t>31</a:t>
            </a:fld>
            <a:endParaRPr lang="en-US" dirty="0"/>
          </a:p>
        </p:txBody>
      </p:sp>
    </p:spTree>
    <p:extLst>
      <p:ext uri="{BB962C8B-B14F-4D97-AF65-F5344CB8AC3E}">
        <p14:creationId xmlns:p14="http://schemas.microsoft.com/office/powerpoint/2010/main" val="5249305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…While staying true to our core</a:t>
            </a:r>
            <a:endParaRPr lang="en-US" dirty="0"/>
          </a:p>
        </p:txBody>
      </p:sp>
      <p:sp>
        <p:nvSpPr>
          <p:cNvPr id="4" name="Slide Number Placeholder 3"/>
          <p:cNvSpPr>
            <a:spLocks noGrp="1"/>
          </p:cNvSpPr>
          <p:nvPr>
            <p:ph type="sldNum" sz="quarter" idx="10"/>
          </p:nvPr>
        </p:nvSpPr>
        <p:spPr/>
        <p:txBody>
          <a:bodyPr/>
          <a:lstStyle/>
          <a:p>
            <a:fld id="{25EB0907-053D-4ED0-AC50-E92932B515E4}" type="slidenum">
              <a:rPr lang="en-US" smtClean="0"/>
              <a:t>4</a:t>
            </a:fld>
            <a:endParaRPr lang="en-US" dirty="0"/>
          </a:p>
        </p:txBody>
      </p:sp>
    </p:spTree>
    <p:extLst>
      <p:ext uri="{BB962C8B-B14F-4D97-AF65-F5344CB8AC3E}">
        <p14:creationId xmlns:p14="http://schemas.microsoft.com/office/powerpoint/2010/main" val="30430839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…While staying true to our core</a:t>
            </a:r>
            <a:endParaRPr lang="en-US" dirty="0"/>
          </a:p>
        </p:txBody>
      </p:sp>
      <p:sp>
        <p:nvSpPr>
          <p:cNvPr id="4" name="Slide Number Placeholder 3"/>
          <p:cNvSpPr>
            <a:spLocks noGrp="1"/>
          </p:cNvSpPr>
          <p:nvPr>
            <p:ph type="sldNum" sz="quarter" idx="10"/>
          </p:nvPr>
        </p:nvSpPr>
        <p:spPr/>
        <p:txBody>
          <a:bodyPr/>
          <a:lstStyle/>
          <a:p>
            <a:fld id="{25EB0907-053D-4ED0-AC50-E92932B515E4}" type="slidenum">
              <a:rPr lang="en-US" smtClean="0"/>
              <a:t>5</a:t>
            </a:fld>
            <a:endParaRPr lang="en-US" dirty="0"/>
          </a:p>
        </p:txBody>
      </p:sp>
    </p:spTree>
    <p:extLst>
      <p:ext uri="{BB962C8B-B14F-4D97-AF65-F5344CB8AC3E}">
        <p14:creationId xmlns:p14="http://schemas.microsoft.com/office/powerpoint/2010/main" val="30430839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25EB0907-053D-4ED0-AC50-E92932B515E4}" type="slidenum">
              <a:rPr lang="en-US" smtClean="0"/>
              <a:t>6</a:t>
            </a:fld>
            <a:endParaRPr lang="en-US" dirty="0"/>
          </a:p>
        </p:txBody>
      </p:sp>
    </p:spTree>
    <p:extLst>
      <p:ext uri="{BB962C8B-B14F-4D97-AF65-F5344CB8AC3E}">
        <p14:creationId xmlns:p14="http://schemas.microsoft.com/office/powerpoint/2010/main" val="11147168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900" dirty="0" smtClean="0"/>
              <a:t>But before</a:t>
            </a:r>
            <a:r>
              <a:rPr lang="en-US" sz="900" baseline="0" dirty="0" smtClean="0"/>
              <a:t> I go forward, I want to first go back </a:t>
            </a:r>
            <a:r>
              <a:rPr lang="en-US" sz="900" dirty="0" smtClean="0"/>
              <a:t>STORY: I want to take you back to </a:t>
            </a:r>
            <a:r>
              <a:rPr lang="en-US" sz="900" dirty="0" smtClean="0">
                <a:solidFill>
                  <a:srgbClr val="DC2A19"/>
                </a:solidFill>
              </a:rPr>
              <a:t>199X</a:t>
            </a:r>
            <a:r>
              <a:rPr lang="en-US" sz="900" dirty="0" smtClean="0"/>
              <a:t> when I first moved to Cupertino to work at Apple. I was so excited, I bought a pair of $50 rollerblades and bladed all the way to work.</a:t>
            </a:r>
          </a:p>
          <a:p>
            <a:pPr marL="0" indent="0">
              <a:buNone/>
            </a:pPr>
            <a:endParaRPr lang="en-US" sz="900" dirty="0" smtClean="0"/>
          </a:p>
          <a:p>
            <a:pPr marL="0" indent="0">
              <a:buNone/>
            </a:pPr>
            <a:r>
              <a:rPr lang="en-US" sz="900" dirty="0" smtClean="0"/>
              <a:t>I was excited to get to create software that others use.</a:t>
            </a:r>
          </a:p>
          <a:p>
            <a:pPr marL="0" indent="0">
              <a:buNone/>
            </a:pPr>
            <a:r>
              <a:rPr lang="en-US" sz="900" dirty="0" smtClean="0"/>
              <a:t>That’s my great joy.</a:t>
            </a:r>
          </a:p>
          <a:p>
            <a:pPr marL="0" indent="0">
              <a:buNone/>
            </a:pPr>
            <a:r>
              <a:rPr lang="en-US" sz="900" dirty="0" smtClean="0"/>
              <a:t>But I had no way of knowing how customers use it.</a:t>
            </a:r>
          </a:p>
          <a:p>
            <a:pPr marL="0" indent="0">
              <a:buNone/>
            </a:pPr>
            <a:r>
              <a:rPr lang="en-US" sz="900" dirty="0" smtClean="0"/>
              <a:t>It</a:t>
            </a:r>
            <a:r>
              <a:rPr lang="en-US" sz="900" baseline="0" dirty="0" smtClean="0"/>
              <a:t> was like dropping your kids off to school, but not getting report cards</a:t>
            </a:r>
          </a:p>
          <a:p>
            <a:pPr marL="0" indent="0">
              <a:buNone/>
            </a:pPr>
            <a:endParaRPr lang="en-US" sz="900" dirty="0" smtClean="0"/>
          </a:p>
          <a:p>
            <a:pPr marL="0" indent="0">
              <a:buNone/>
            </a:pPr>
            <a:r>
              <a:rPr lang="en-US" sz="900" dirty="0" smtClean="0"/>
              <a:t>That seed was beginning of APM market</a:t>
            </a:r>
          </a:p>
          <a:p>
            <a:pPr marL="0" indent="0">
              <a:buNone/>
            </a:pPr>
            <a:r>
              <a:rPr lang="en-US" sz="900" dirty="0" smtClean="0"/>
              <a:t>Everyone needs to be connected</a:t>
            </a:r>
          </a:p>
          <a:p>
            <a:endParaRPr lang="en-US" dirty="0" smtClean="0"/>
          </a:p>
          <a:p>
            <a:r>
              <a:rPr lang="en-US" dirty="0" smtClean="0"/>
              <a:t>So, I created</a:t>
            </a:r>
            <a:r>
              <a:rPr lang="en-US" baseline="0" dirty="0" smtClean="0"/>
              <a:t> Wily, and then created NR to reimagine the APM market…</a:t>
            </a:r>
            <a:endParaRPr lang="en-US" dirty="0"/>
          </a:p>
        </p:txBody>
      </p:sp>
      <p:sp>
        <p:nvSpPr>
          <p:cNvPr id="4" name="Slide Number Placeholder 3"/>
          <p:cNvSpPr>
            <a:spLocks noGrp="1"/>
          </p:cNvSpPr>
          <p:nvPr>
            <p:ph type="sldNum" sz="quarter" idx="10"/>
          </p:nvPr>
        </p:nvSpPr>
        <p:spPr/>
        <p:txBody>
          <a:bodyPr/>
          <a:lstStyle/>
          <a:p>
            <a:fld id="{25EB0907-053D-4ED0-AC50-E92932B515E4}" type="slidenum">
              <a:rPr lang="en-US" smtClean="0"/>
              <a:t>7</a:t>
            </a:fld>
            <a:endParaRPr lang="en-US" dirty="0"/>
          </a:p>
        </p:txBody>
      </p:sp>
    </p:spTree>
    <p:extLst>
      <p:ext uri="{BB962C8B-B14F-4D97-AF65-F5344CB8AC3E}">
        <p14:creationId xmlns:p14="http://schemas.microsoft.com/office/powerpoint/2010/main" val="12241059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b="1" dirty="0" smtClean="0"/>
              <a:t>TALKING PTS:</a:t>
            </a:r>
          </a:p>
          <a:p>
            <a:r>
              <a:rPr lang="en-US" dirty="0" smtClean="0"/>
              <a:t>Software is the new medium (written word, clay, paint all have constraints)</a:t>
            </a:r>
          </a:p>
          <a:p>
            <a:r>
              <a:rPr lang="en-US" dirty="0" smtClean="0"/>
              <a:t>With SW, the only constraint is the human mind….borders on magic</a:t>
            </a:r>
          </a:p>
          <a:p>
            <a:r>
              <a:rPr lang="en-US" dirty="0" smtClean="0"/>
              <a:t>Things never done before</a:t>
            </a:r>
          </a:p>
          <a:p>
            <a:r>
              <a:rPr lang="en-US" dirty="0" smtClean="0"/>
              <a:t>Power of software – art and science to creating great sw</a:t>
            </a:r>
          </a:p>
          <a:p>
            <a:r>
              <a:rPr lang="en-US" dirty="0" smtClean="0"/>
              <a:t>Just as Gutenberg’s printing press unleashed</a:t>
            </a:r>
            <a:r>
              <a:rPr lang="en-US" baseline="0" dirty="0" smtClean="0"/>
              <a:t> new innovations in ~1450</a:t>
            </a:r>
            <a:endParaRPr lang="en-US" dirty="0" smtClean="0"/>
          </a:p>
          <a:p>
            <a:endParaRPr lang="en-US" dirty="0" smtClean="0"/>
          </a:p>
          <a:p>
            <a:r>
              <a:rPr lang="en-US" dirty="0" smtClean="0"/>
              <a:t>There’s an art and </a:t>
            </a:r>
            <a:r>
              <a:rPr lang="en-US" baseline="0" dirty="0" smtClean="0"/>
              <a:t>a science </a:t>
            </a:r>
            <a:endParaRPr lang="en-US" dirty="0"/>
          </a:p>
        </p:txBody>
      </p:sp>
      <p:sp>
        <p:nvSpPr>
          <p:cNvPr id="4" name="Slide Number Placeholder 3"/>
          <p:cNvSpPr>
            <a:spLocks noGrp="1"/>
          </p:cNvSpPr>
          <p:nvPr>
            <p:ph type="sldNum" sz="quarter" idx="10"/>
          </p:nvPr>
        </p:nvSpPr>
        <p:spPr/>
        <p:txBody>
          <a:bodyPr/>
          <a:lstStyle/>
          <a:p>
            <a:fld id="{30F572C1-7C42-41B7-842E-94EC6BB289E4}" type="slidenum">
              <a:rPr lang="en-US" smtClean="0"/>
              <a:pPr/>
              <a:t>8</a:t>
            </a:fld>
            <a:endParaRPr lang="en-US" dirty="0"/>
          </a:p>
        </p:txBody>
      </p:sp>
    </p:spTree>
    <p:extLst>
      <p:ext uri="{BB962C8B-B14F-4D97-AF65-F5344CB8AC3E}">
        <p14:creationId xmlns:p14="http://schemas.microsoft.com/office/powerpoint/2010/main" val="18224768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5EB0907-053D-4ED0-AC50-E92932B515E4}" type="slidenum">
              <a:rPr lang="en-US" smtClean="0"/>
              <a:t>9</a:t>
            </a:fld>
            <a:endParaRPr lang="en-US" dirty="0"/>
          </a:p>
        </p:txBody>
      </p:sp>
    </p:spTree>
    <p:extLst>
      <p:ext uri="{BB962C8B-B14F-4D97-AF65-F5344CB8AC3E}">
        <p14:creationId xmlns:p14="http://schemas.microsoft.com/office/powerpoint/2010/main" val="2687205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TALKING</a:t>
            </a:r>
            <a:r>
              <a:rPr lang="en-US" sz="1200" baseline="0" dirty="0" smtClean="0"/>
              <a:t> PTS:</a:t>
            </a:r>
          </a:p>
          <a:p>
            <a:r>
              <a:rPr lang="en-US" sz="1200" baseline="0" dirty="0" smtClean="0"/>
              <a:t>And this is rapidly transforming our lives. Software is transforming almost every part of our lives</a:t>
            </a:r>
          </a:p>
          <a:p>
            <a:r>
              <a:rPr lang="en-US" sz="1200" baseline="0" dirty="0" smtClean="0"/>
              <a:t>There’s not a business out there today that’s not transforming how they connect with their customers via software</a:t>
            </a:r>
          </a:p>
          <a:p>
            <a:r>
              <a:rPr lang="en-US" sz="1200" baseline="0" dirty="0" smtClean="0"/>
              <a:t>Because if they are not, they will be disrupted.</a:t>
            </a:r>
          </a:p>
          <a:p>
            <a:endParaRPr lang="en-US" sz="1200" baseline="0" dirty="0" smtClean="0"/>
          </a:p>
          <a:p>
            <a:r>
              <a:rPr lang="en-US" sz="1200" baseline="0" dirty="0" smtClean="0"/>
              <a:t>Technologies like cloud, mobile have ushered in the next generation of </a:t>
            </a:r>
          </a:p>
          <a:p>
            <a:r>
              <a:rPr lang="en-US" sz="1200" baseline="0" dirty="0" smtClean="0"/>
              <a:t>Platform technologies make building software faster, easier, cheaper than ever before</a:t>
            </a:r>
          </a:p>
          <a:p>
            <a:r>
              <a:rPr lang="en-US" sz="1200" baseline="0" dirty="0" smtClean="0"/>
              <a:t>More and more of our lives will be in front of software</a:t>
            </a:r>
          </a:p>
          <a:p>
            <a:r>
              <a:rPr lang="en-US" sz="1200" baseline="0" dirty="0" smtClean="0"/>
              <a:t/>
            </a:r>
            <a:br>
              <a:rPr lang="en-US" sz="1200" baseline="0" dirty="0" smtClean="0"/>
            </a:br>
            <a:r>
              <a:rPr lang="en-US" sz="1200" baseline="0" dirty="0" smtClean="0"/>
              <a:t>Think of the magic of calling an uber or a lyft. Think of the magic of depositing a check vs going into your bank.</a:t>
            </a:r>
          </a:p>
          <a:p>
            <a:r>
              <a:rPr lang="en-US" sz="1200" baseline="0" dirty="0" smtClean="0"/>
              <a:t>Some of you say no duh</a:t>
            </a:r>
          </a:p>
          <a:p>
            <a:r>
              <a:rPr lang="en-US" sz="1200" baseline="0" dirty="0" smtClean="0"/>
              <a:t>Don’t forget that We’re on the leading edge, </a:t>
            </a:r>
          </a:p>
          <a:p>
            <a:endParaRPr lang="en-US" dirty="0"/>
          </a:p>
        </p:txBody>
      </p:sp>
      <p:sp>
        <p:nvSpPr>
          <p:cNvPr id="4" name="Slide Number Placeholder 3"/>
          <p:cNvSpPr>
            <a:spLocks noGrp="1"/>
          </p:cNvSpPr>
          <p:nvPr>
            <p:ph type="sldNum" sz="quarter" idx="10"/>
          </p:nvPr>
        </p:nvSpPr>
        <p:spPr/>
        <p:txBody>
          <a:bodyPr/>
          <a:lstStyle/>
          <a:p>
            <a:fld id="{30F572C1-7C42-41B7-842E-94EC6BB289E4}" type="slidenum">
              <a:rPr lang="en-US" smtClean="0"/>
              <a:pPr/>
              <a:t>10</a:t>
            </a:fld>
            <a:endParaRPr lang="en-US" dirty="0"/>
          </a:p>
        </p:txBody>
      </p:sp>
    </p:spTree>
    <p:extLst>
      <p:ext uri="{BB962C8B-B14F-4D97-AF65-F5344CB8AC3E}">
        <p14:creationId xmlns:p14="http://schemas.microsoft.com/office/powerpoint/2010/main" val="10843327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ti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73789500"/>
      </p:ext>
    </p:extLst>
  </p:cSld>
  <p:clrMapOvr>
    <a:masterClrMapping/>
  </p:clrMapOvr>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Content no sub">
    <p:spTree>
      <p:nvGrpSpPr>
        <p:cNvPr id="1" name=""/>
        <p:cNvGrpSpPr/>
        <p:nvPr/>
      </p:nvGrpSpPr>
      <p:grpSpPr>
        <a:xfrm>
          <a:off x="0" y="0"/>
          <a:ext cx="0" cy="0"/>
          <a:chOff x="0" y="0"/>
          <a:chExt cx="0" cy="0"/>
        </a:xfrm>
      </p:grpSpPr>
      <p:sp>
        <p:nvSpPr>
          <p:cNvPr id="62" name="Shape 62"/>
          <p:cNvSpPr>
            <a:spLocks noGrp="1"/>
          </p:cNvSpPr>
          <p:nvPr>
            <p:ph type="title"/>
          </p:nvPr>
        </p:nvSpPr>
        <p:spPr>
          <a:xfrm>
            <a:off x="262392" y="1"/>
            <a:ext cx="8400812" cy="749301"/>
          </a:xfrm>
          <a:prstGeom prst="rect">
            <a:avLst/>
          </a:prstGeom>
        </p:spPr>
        <p:txBody>
          <a:bodyPr lIns="34290" tIns="17145" rIns="34290" bIns="17145"/>
          <a:lstStyle/>
          <a:p>
            <a:pPr lvl="0">
              <a:defRPr sz="1800" spc="0">
                <a:solidFill>
                  <a:srgbClr val="000000"/>
                </a:solidFill>
              </a:defRPr>
            </a:pPr>
            <a:r>
              <a:rPr sz="2000" spc="-78">
                <a:solidFill>
                  <a:srgbClr val="53585F"/>
                </a:solidFill>
              </a:rPr>
              <a:t>Title Text</a:t>
            </a:r>
          </a:p>
        </p:txBody>
      </p:sp>
    </p:spTree>
    <p:extLst>
      <p:ext uri="{BB962C8B-B14F-4D97-AF65-F5344CB8AC3E}">
        <p14:creationId xmlns:p14="http://schemas.microsoft.com/office/powerpoint/2010/main" val="547099535"/>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Hi5 Peaks">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5" name="Text Placeholder 4"/>
          <p:cNvSpPr>
            <a:spLocks noGrp="1"/>
          </p:cNvSpPr>
          <p:nvPr>
            <p:ph type="body" sz="quarter" idx="10" hasCustomPrompt="1"/>
          </p:nvPr>
        </p:nvSpPr>
        <p:spPr>
          <a:xfrm>
            <a:off x="2705100" y="3905250"/>
            <a:ext cx="6257925" cy="828675"/>
          </a:xfrm>
          <a:prstGeom prst="rect">
            <a:avLst/>
          </a:prstGeom>
        </p:spPr>
        <p:txBody>
          <a:bodyPr lIns="68580" tIns="34290" rIns="68580" bIns="34290" anchor="b" anchorCtr="0"/>
          <a:lstStyle>
            <a:lvl1pPr marL="0" indent="0">
              <a:buNone/>
              <a:defRPr sz="4500">
                <a:solidFill>
                  <a:schemeClr val="bg1"/>
                </a:solidFill>
                <a:latin typeface="Gotham Medium" pitchFamily="50" charset="0"/>
                <a:cs typeface="Gotham Medium" pitchFamily="50" charset="0"/>
              </a:defRPr>
            </a:lvl1pPr>
          </a:lstStyle>
          <a:p>
            <a:pPr lvl="0"/>
            <a:r>
              <a:rPr lang="en-US" dirty="0" smtClean="0"/>
              <a:t>Click to add Title</a:t>
            </a:r>
          </a:p>
        </p:txBody>
      </p:sp>
      <p:sp>
        <p:nvSpPr>
          <p:cNvPr id="7" name="Text Placeholder 4"/>
          <p:cNvSpPr>
            <a:spLocks noGrp="1"/>
          </p:cNvSpPr>
          <p:nvPr>
            <p:ph type="body" sz="quarter" idx="11" hasCustomPrompt="1"/>
          </p:nvPr>
        </p:nvSpPr>
        <p:spPr>
          <a:xfrm>
            <a:off x="2733675" y="4591050"/>
            <a:ext cx="6257925" cy="371475"/>
          </a:xfrm>
          <a:prstGeom prst="rect">
            <a:avLst/>
          </a:prstGeom>
        </p:spPr>
        <p:txBody>
          <a:bodyPr lIns="68580" tIns="34290" rIns="68580" bIns="34290" anchor="b" anchorCtr="0"/>
          <a:lstStyle>
            <a:lvl1pPr marL="0" indent="0" algn="l" defTabSz="685800" rtl="0" eaLnBrk="1" latinLnBrk="0" hangingPunct="1">
              <a:buNone/>
              <a:defRPr lang="en-US" sz="1800" kern="1200" dirty="0" smtClean="0">
                <a:solidFill>
                  <a:schemeClr val="bg1"/>
                </a:solidFill>
                <a:latin typeface="+mn-lt"/>
                <a:ea typeface="+mn-ea"/>
                <a:cs typeface="+mn-cs"/>
              </a:defRPr>
            </a:lvl1pPr>
          </a:lstStyle>
          <a:p>
            <a:pPr lvl="0"/>
            <a:r>
              <a:rPr lang="en-US" dirty="0" smtClean="0"/>
              <a:t>Click to add Title</a:t>
            </a:r>
          </a:p>
        </p:txBody>
      </p:sp>
    </p:spTree>
    <p:extLst>
      <p:ext uri="{BB962C8B-B14F-4D97-AF65-F5344CB8AC3E}">
        <p14:creationId xmlns:p14="http://schemas.microsoft.com/office/powerpoint/2010/main" val="3275055300"/>
      </p:ext>
    </p:extLst>
  </p:cSld>
  <p:clrMapOvr>
    <a:masterClrMapping/>
  </p:clrMapOvr>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Fool proof">
    <p:bg>
      <p:bgPr>
        <a:solidFill>
          <a:schemeClr val="tx1">
            <a:lumMod val="85000"/>
            <a:lumOff val="1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57546730"/>
      </p:ext>
    </p:extLst>
  </p:cSld>
  <p:clrMapOvr>
    <a:masterClrMapping/>
  </p:clrMapOvr>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 Column">
    <p:spTree>
      <p:nvGrpSpPr>
        <p:cNvPr id="1" name=""/>
        <p:cNvGrpSpPr/>
        <p:nvPr/>
      </p:nvGrpSpPr>
      <p:grpSpPr>
        <a:xfrm>
          <a:off x="0" y="0"/>
          <a:ext cx="0" cy="0"/>
          <a:chOff x="0" y="0"/>
          <a:chExt cx="0" cy="0"/>
        </a:xfrm>
      </p:grpSpPr>
      <p:sp>
        <p:nvSpPr>
          <p:cNvPr id="18" name="Text Placeholder 5"/>
          <p:cNvSpPr>
            <a:spLocks noGrp="1"/>
          </p:cNvSpPr>
          <p:nvPr>
            <p:ph type="body" sz="quarter" idx="13" hasCustomPrompt="1"/>
          </p:nvPr>
        </p:nvSpPr>
        <p:spPr>
          <a:xfrm>
            <a:off x="376430" y="367690"/>
            <a:ext cx="8391141" cy="479822"/>
          </a:xfrm>
          <a:prstGeom prst="rect">
            <a:avLst/>
          </a:prstGeom>
          <a:ln>
            <a:noFill/>
          </a:ln>
        </p:spPr>
        <p:txBody>
          <a:bodyPr anchor="t" anchorCtr="0">
            <a:noAutofit/>
          </a:bodyPr>
          <a:lstStyle>
            <a:lvl1pPr marL="0" indent="0" algn="l" defTabSz="685800" rtl="0" eaLnBrk="1" latinLnBrk="0" hangingPunct="1">
              <a:lnSpc>
                <a:spcPct val="90000"/>
              </a:lnSpc>
              <a:spcBef>
                <a:spcPts val="750"/>
              </a:spcBef>
              <a:buFont typeface="Arial" panose="020B0604020202020204" pitchFamily="34" charset="0"/>
              <a:buNone/>
              <a:defRPr lang="en-US" sz="2400" b="1" kern="1200" spc="-60" baseline="0" dirty="0" smtClean="0">
                <a:solidFill>
                  <a:schemeClr val="tx1">
                    <a:lumMod val="75000"/>
                    <a:lumOff val="25000"/>
                  </a:schemeClr>
                </a:solidFill>
                <a:latin typeface="+mn-lt"/>
                <a:ea typeface="+mn-ea"/>
                <a:cs typeface="+mn-cs"/>
              </a:defRPr>
            </a:lvl1pPr>
          </a:lstStyle>
          <a:p>
            <a:pPr marL="0" lvl="0" indent="0" algn="l" defTabSz="685800" rtl="0" eaLnBrk="1" latinLnBrk="0" hangingPunct="1">
              <a:lnSpc>
                <a:spcPct val="90000"/>
              </a:lnSpc>
              <a:spcBef>
                <a:spcPts val="750"/>
              </a:spcBef>
              <a:buFont typeface="Arial" panose="020B0604020202020204" pitchFamily="34" charset="0"/>
              <a:buNone/>
            </a:pPr>
            <a:r>
              <a:rPr lang="en-US" dirty="0" smtClean="0"/>
              <a:t>Add your Title Here (1 Column layout)</a:t>
            </a:r>
          </a:p>
        </p:txBody>
      </p:sp>
      <p:sp>
        <p:nvSpPr>
          <p:cNvPr id="39" name="Text Placeholder 2"/>
          <p:cNvSpPr>
            <a:spLocks noGrp="1"/>
          </p:cNvSpPr>
          <p:nvPr>
            <p:ph type="body" sz="quarter" idx="36"/>
          </p:nvPr>
        </p:nvSpPr>
        <p:spPr>
          <a:xfrm>
            <a:off x="382083" y="1102995"/>
            <a:ext cx="8385488" cy="3686175"/>
          </a:xfrm>
          <a:prstGeom prst="rect">
            <a:avLst/>
          </a:prstGeom>
        </p:spPr>
        <p:txBody>
          <a:bodyPr vert="horz"/>
          <a:lstStyle>
            <a:lvl1pPr marL="171450" indent="-171450">
              <a:buClr>
                <a:schemeClr val="accent2"/>
              </a:buClr>
              <a:buSzPct val="80000"/>
              <a:buFont typeface="Wingdings" panose="05000000000000000000" pitchFamily="2" charset="2"/>
              <a:buChar char="§"/>
              <a:defRPr sz="1800" spc="0">
                <a:solidFill>
                  <a:srgbClr val="53585F"/>
                </a:solidFill>
              </a:defRPr>
            </a:lvl1pPr>
            <a:lvl2pPr marL="285750" indent="-157163">
              <a:buClr>
                <a:schemeClr val="accent2"/>
              </a:buClr>
              <a:buSzPct val="80000"/>
              <a:buFont typeface="Wingdings" panose="05000000000000000000" pitchFamily="2" charset="2"/>
              <a:buChar char="§"/>
              <a:defRPr sz="1350" spc="0">
                <a:solidFill>
                  <a:srgbClr val="53585F"/>
                </a:solidFill>
              </a:defRPr>
            </a:lvl2pPr>
            <a:lvl3pPr marL="388144" indent="-130969">
              <a:buClr>
                <a:schemeClr val="accent2"/>
              </a:buClr>
              <a:buSzPct val="80000"/>
              <a:buFont typeface="Wingdings" panose="05000000000000000000" pitchFamily="2" charset="2"/>
              <a:buChar char="§"/>
              <a:defRPr sz="1200" spc="0">
                <a:solidFill>
                  <a:srgbClr val="53585F"/>
                </a:solidFill>
              </a:defRPr>
            </a:lvl3pPr>
            <a:lvl4pPr marL="514350" indent="-128588">
              <a:buClr>
                <a:schemeClr val="accent2"/>
              </a:buClr>
              <a:buSzPct val="80000"/>
              <a:buFont typeface="Wingdings" panose="05000000000000000000" pitchFamily="2" charset="2"/>
              <a:buChar char="§"/>
              <a:defRPr sz="1050" spc="0">
                <a:solidFill>
                  <a:srgbClr val="53585F"/>
                </a:solidFill>
              </a:defRPr>
            </a:lvl4pPr>
            <a:lvl5pPr marL="645319" indent="-130969">
              <a:buClr>
                <a:schemeClr val="accent2"/>
              </a:buClr>
              <a:buSzPct val="80000"/>
              <a:buFont typeface="Wingdings" panose="05000000000000000000" pitchFamily="2" charset="2"/>
              <a:buChar char="§"/>
              <a:defRPr sz="900" spc="0">
                <a:solidFill>
                  <a:srgbClr val="53585F"/>
                </a:solidFill>
              </a:defRPr>
            </a:lvl5pPr>
            <a:lvl6pPr marL="709910" indent="-66973">
              <a:buNone/>
              <a:defRPr sz="788"/>
            </a:lvl6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Tree>
    <p:extLst>
      <p:ext uri="{BB962C8B-B14F-4D97-AF65-F5344CB8AC3E}">
        <p14:creationId xmlns:p14="http://schemas.microsoft.com/office/powerpoint/2010/main" val="4112889483"/>
      </p:ext>
    </p:extLst>
  </p:cSld>
  <p:clrMapOvr>
    <a:masterClrMapping/>
  </p:clrMapOvr>
  <p:timing>
    <p:tnLst>
      <p:par>
        <p:cTn xmlns:p14="http://schemas.microsoft.com/office/powerpoint/2010/main" id="1" dur="indefinite" restart="never" nodeType="tmRoot"/>
      </p:par>
    </p:tnLst>
  </p:timing>
  <p:extLst mod="1">
    <p:ext uri="{DCECCB84-F9BA-43D5-87BE-67443E8EF086}">
      <p15:sldGuideLst xmlns:p15="http://schemas.microsoft.com/office/powerpoint/2012/main" xmlns="">
        <p15:guide id="1" orient="horz" pos="414">
          <p15:clr>
            <a:srgbClr val="FBAE40"/>
          </p15:clr>
        </p15:guide>
        <p15:guide id="2" orient="horz" pos="27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Statement - Red">
    <p:bg>
      <p:bgPr>
        <a:solidFill>
          <a:schemeClr val="accent2"/>
        </a:solidFill>
        <a:effectLst/>
      </p:bgPr>
    </p:bg>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1121569" y="1677830"/>
            <a:ext cx="6858000" cy="1790700"/>
          </a:xfrm>
          <a:prstGeom prst="rect">
            <a:avLst/>
          </a:prstGeom>
        </p:spPr>
        <p:txBody>
          <a:bodyPr anchor="ctr" anchorCtr="0"/>
          <a:lstStyle>
            <a:lvl1pPr algn="ctr" defTabSz="685800" rtl="0" eaLnBrk="1" latinLnBrk="0" hangingPunct="1">
              <a:lnSpc>
                <a:spcPts val="4875"/>
              </a:lnSpc>
              <a:spcBef>
                <a:spcPct val="0"/>
              </a:spcBef>
              <a:buNone/>
              <a:defRPr lang="en-US" sz="4500" b="1" kern="1200" spc="-80" dirty="0">
                <a:solidFill>
                  <a:schemeClr val="bg1"/>
                </a:solidFill>
                <a:latin typeface="+mn-lt"/>
                <a:ea typeface="+mn-ea"/>
                <a:cs typeface="+mn-cs"/>
              </a:defRPr>
            </a:lvl1pPr>
          </a:lstStyle>
          <a:p>
            <a:r>
              <a:rPr lang="en-US" dirty="0" smtClean="0"/>
              <a:t>Click to add Statement</a:t>
            </a:r>
            <a:endParaRPr lang="en-US" dirty="0"/>
          </a:p>
        </p:txBody>
      </p:sp>
      <p:pic>
        <p:nvPicPr>
          <p:cNvPr id="5" name="Picture 4"/>
          <p:cNvPicPr>
            <a:picLocks noChangeAspect="1"/>
          </p:cNvPicPr>
          <p:nvPr userDrawn="1"/>
        </p:nvPicPr>
        <p:blipFill rotWithShape="1">
          <a:blip r:embed="rId2" cstate="email">
            <a:extLst>
              <a:ext uri="{28A0092B-C50C-407E-A947-70E740481C1C}">
                <a14:useLocalDpi xmlns:a14="http://schemas.microsoft.com/office/drawing/2010/main"/>
              </a:ext>
            </a:extLst>
          </a:blip>
          <a:srcRect l="5481" t="9672" r="991" b="28221"/>
          <a:stretch/>
        </p:blipFill>
        <p:spPr>
          <a:xfrm>
            <a:off x="-5715" y="3574733"/>
            <a:ext cx="9166860" cy="1394460"/>
          </a:xfrm>
          <a:prstGeom prst="rect">
            <a:avLst/>
          </a:prstGeom>
        </p:spPr>
      </p:pic>
    </p:spTree>
    <p:extLst>
      <p:ext uri="{BB962C8B-B14F-4D97-AF65-F5344CB8AC3E}">
        <p14:creationId xmlns:p14="http://schemas.microsoft.com/office/powerpoint/2010/main" val="1184698256"/>
      </p:ext>
    </p:extLst>
  </p:cSld>
  <p:clrMapOvr>
    <a:masterClrMapping/>
  </p:clrMapOvr>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gue - Green">
    <p:bg>
      <p:bgPr>
        <a:solidFill>
          <a:schemeClr val="accent5"/>
        </a:solidFill>
        <a:effectLst/>
      </p:bgPr>
    </p:bg>
    <p:spTree>
      <p:nvGrpSpPr>
        <p:cNvPr id="1" name=""/>
        <p:cNvGrpSpPr/>
        <p:nvPr/>
      </p:nvGrpSpPr>
      <p:grpSpPr>
        <a:xfrm>
          <a:off x="0" y="0"/>
          <a:ext cx="0" cy="0"/>
          <a:chOff x="0" y="0"/>
          <a:chExt cx="0" cy="0"/>
        </a:xfrm>
      </p:grpSpPr>
      <p:sp>
        <p:nvSpPr>
          <p:cNvPr id="7" name="Text Placeholder 31"/>
          <p:cNvSpPr>
            <a:spLocks noGrp="1"/>
          </p:cNvSpPr>
          <p:nvPr>
            <p:ph type="body" sz="quarter" idx="10" hasCustomPrompt="1"/>
          </p:nvPr>
        </p:nvSpPr>
        <p:spPr>
          <a:xfrm>
            <a:off x="428910" y="2263521"/>
            <a:ext cx="8246460" cy="457200"/>
          </a:xfrm>
          <a:prstGeom prst="rect">
            <a:avLst/>
          </a:prstGeom>
        </p:spPr>
        <p:txBody>
          <a:bodyPr vert="horz" wrap="square" lIns="0" tIns="0" rIns="0" bIns="0" anchor="t" anchorCtr="0">
            <a:noAutofit/>
          </a:bodyPr>
          <a:lstStyle>
            <a:lvl1pPr marL="0" indent="0" algn="l">
              <a:lnSpc>
                <a:spcPct val="80000"/>
              </a:lnSpc>
              <a:buFontTx/>
              <a:buNone/>
              <a:defRPr sz="3200" b="1" spc="-60" baseline="0">
                <a:solidFill>
                  <a:schemeClr val="bg1"/>
                </a:solidFill>
                <a:latin typeface="+mn-lt"/>
              </a:defRPr>
            </a:lvl1pPr>
          </a:lstStyle>
          <a:p>
            <a:pPr lvl="0"/>
            <a:r>
              <a:rPr lang="en-US" dirty="0" smtClean="0"/>
              <a:t>Add Chapter Title</a:t>
            </a:r>
            <a:endParaRPr lang="en-US" dirty="0"/>
          </a:p>
        </p:txBody>
      </p:sp>
      <p:pic>
        <p:nvPicPr>
          <p:cNvPr id="3" name="Picture 2"/>
          <p:cNvPicPr>
            <a:picLocks noChangeAspect="1"/>
          </p:cNvPicPr>
          <p:nvPr userDrawn="1"/>
        </p:nvPicPr>
        <p:blipFill>
          <a:blip r:embed="rId2" cstate="email">
            <a:lum bright="100000"/>
            <a:extLst>
              <a:ext uri="{28A0092B-C50C-407E-A947-70E740481C1C}">
                <a14:useLocalDpi xmlns:a14="http://schemas.microsoft.com/office/drawing/2010/main"/>
              </a:ext>
            </a:extLst>
          </a:blip>
          <a:stretch>
            <a:fillRect/>
          </a:stretch>
        </p:blipFill>
        <p:spPr>
          <a:xfrm flipH="1">
            <a:off x="-1" y="4303884"/>
            <a:ext cx="9143999" cy="845966"/>
          </a:xfrm>
          <a:prstGeom prst="rect">
            <a:avLst/>
          </a:prstGeom>
        </p:spPr>
      </p:pic>
      <p:grpSp>
        <p:nvGrpSpPr>
          <p:cNvPr id="4" name="Group 4"/>
          <p:cNvGrpSpPr>
            <a:grpSpLocks noChangeAspect="1"/>
          </p:cNvGrpSpPr>
          <p:nvPr userDrawn="1"/>
        </p:nvGrpSpPr>
        <p:grpSpPr bwMode="auto">
          <a:xfrm>
            <a:off x="-1" y="4260056"/>
            <a:ext cx="9159479" cy="881063"/>
            <a:chOff x="0" y="590"/>
            <a:chExt cx="7990" cy="740"/>
          </a:xfrm>
          <a:solidFill>
            <a:schemeClr val="bg1">
              <a:alpha val="23000"/>
            </a:schemeClr>
          </a:solidFill>
        </p:grpSpPr>
        <p:sp>
          <p:nvSpPr>
            <p:cNvPr id="8" name="Freeform 5"/>
            <p:cNvSpPr>
              <a:spLocks/>
            </p:cNvSpPr>
            <p:nvPr userDrawn="1"/>
          </p:nvSpPr>
          <p:spPr bwMode="auto">
            <a:xfrm>
              <a:off x="3698" y="1254"/>
              <a:ext cx="295" cy="76"/>
            </a:xfrm>
            <a:custGeom>
              <a:avLst/>
              <a:gdLst>
                <a:gd name="T0" fmla="*/ 0 w 295"/>
                <a:gd name="T1" fmla="*/ 76 h 76"/>
                <a:gd name="T2" fmla="*/ 27 w 295"/>
                <a:gd name="T3" fmla="*/ 76 h 76"/>
                <a:gd name="T4" fmla="*/ 116 w 295"/>
                <a:gd name="T5" fmla="*/ 17 h 76"/>
                <a:gd name="T6" fmla="*/ 259 w 295"/>
                <a:gd name="T7" fmla="*/ 76 h 76"/>
                <a:gd name="T8" fmla="*/ 295 w 295"/>
                <a:gd name="T9" fmla="*/ 76 h 76"/>
                <a:gd name="T10" fmla="*/ 114 w 295"/>
                <a:gd name="T11" fmla="*/ 0 h 76"/>
                <a:gd name="T12" fmla="*/ 0 w 295"/>
                <a:gd name="T13" fmla="*/ 76 h 76"/>
              </a:gdLst>
              <a:ahLst/>
              <a:cxnLst>
                <a:cxn ang="0">
                  <a:pos x="T0" y="T1"/>
                </a:cxn>
                <a:cxn ang="0">
                  <a:pos x="T2" y="T3"/>
                </a:cxn>
                <a:cxn ang="0">
                  <a:pos x="T4" y="T5"/>
                </a:cxn>
                <a:cxn ang="0">
                  <a:pos x="T6" y="T7"/>
                </a:cxn>
                <a:cxn ang="0">
                  <a:pos x="T8" y="T9"/>
                </a:cxn>
                <a:cxn ang="0">
                  <a:pos x="T10" y="T11"/>
                </a:cxn>
                <a:cxn ang="0">
                  <a:pos x="T12" y="T13"/>
                </a:cxn>
              </a:cxnLst>
              <a:rect l="0" t="0" r="r" b="b"/>
              <a:pathLst>
                <a:path w="295" h="76">
                  <a:moveTo>
                    <a:pt x="0" y="76"/>
                  </a:moveTo>
                  <a:lnTo>
                    <a:pt x="27" y="76"/>
                  </a:lnTo>
                  <a:lnTo>
                    <a:pt x="116" y="17"/>
                  </a:lnTo>
                  <a:lnTo>
                    <a:pt x="259" y="76"/>
                  </a:lnTo>
                  <a:lnTo>
                    <a:pt x="295" y="76"/>
                  </a:lnTo>
                  <a:lnTo>
                    <a:pt x="114" y="0"/>
                  </a:lnTo>
                  <a:lnTo>
                    <a:pt x="0" y="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13" dirty="0"/>
            </a:p>
          </p:txBody>
        </p:sp>
        <p:sp>
          <p:nvSpPr>
            <p:cNvPr id="9" name="Freeform 6"/>
            <p:cNvSpPr>
              <a:spLocks/>
            </p:cNvSpPr>
            <p:nvPr userDrawn="1"/>
          </p:nvSpPr>
          <p:spPr bwMode="auto">
            <a:xfrm>
              <a:off x="7597" y="1031"/>
              <a:ext cx="393" cy="299"/>
            </a:xfrm>
            <a:custGeom>
              <a:avLst/>
              <a:gdLst>
                <a:gd name="T0" fmla="*/ 199 w 393"/>
                <a:gd name="T1" fmla="*/ 29 h 299"/>
                <a:gd name="T2" fmla="*/ 375 w 393"/>
                <a:gd name="T3" fmla="*/ 299 h 299"/>
                <a:gd name="T4" fmla="*/ 393 w 393"/>
                <a:gd name="T5" fmla="*/ 299 h 299"/>
                <a:gd name="T6" fmla="*/ 199 w 393"/>
                <a:gd name="T7" fmla="*/ 0 h 299"/>
                <a:gd name="T8" fmla="*/ 0 w 393"/>
                <a:gd name="T9" fmla="*/ 299 h 299"/>
                <a:gd name="T10" fmla="*/ 18 w 393"/>
                <a:gd name="T11" fmla="*/ 299 h 299"/>
                <a:gd name="T12" fmla="*/ 199 w 393"/>
                <a:gd name="T13" fmla="*/ 29 h 299"/>
              </a:gdLst>
              <a:ahLst/>
              <a:cxnLst>
                <a:cxn ang="0">
                  <a:pos x="T0" y="T1"/>
                </a:cxn>
                <a:cxn ang="0">
                  <a:pos x="T2" y="T3"/>
                </a:cxn>
                <a:cxn ang="0">
                  <a:pos x="T4" y="T5"/>
                </a:cxn>
                <a:cxn ang="0">
                  <a:pos x="T6" y="T7"/>
                </a:cxn>
                <a:cxn ang="0">
                  <a:pos x="T8" y="T9"/>
                </a:cxn>
                <a:cxn ang="0">
                  <a:pos x="T10" y="T11"/>
                </a:cxn>
                <a:cxn ang="0">
                  <a:pos x="T12" y="T13"/>
                </a:cxn>
              </a:cxnLst>
              <a:rect l="0" t="0" r="r" b="b"/>
              <a:pathLst>
                <a:path w="393" h="299">
                  <a:moveTo>
                    <a:pt x="199" y="29"/>
                  </a:moveTo>
                  <a:lnTo>
                    <a:pt x="375" y="299"/>
                  </a:lnTo>
                  <a:lnTo>
                    <a:pt x="393" y="299"/>
                  </a:lnTo>
                  <a:lnTo>
                    <a:pt x="199" y="0"/>
                  </a:lnTo>
                  <a:lnTo>
                    <a:pt x="0" y="299"/>
                  </a:lnTo>
                  <a:lnTo>
                    <a:pt x="18" y="299"/>
                  </a:lnTo>
                  <a:lnTo>
                    <a:pt x="199"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13" dirty="0"/>
            </a:p>
          </p:txBody>
        </p:sp>
        <p:sp>
          <p:nvSpPr>
            <p:cNvPr id="10" name="Freeform 7"/>
            <p:cNvSpPr>
              <a:spLocks noEditPoints="1"/>
            </p:cNvSpPr>
            <p:nvPr userDrawn="1"/>
          </p:nvSpPr>
          <p:spPr bwMode="auto">
            <a:xfrm>
              <a:off x="2862" y="590"/>
              <a:ext cx="4720" cy="740"/>
            </a:xfrm>
            <a:custGeom>
              <a:avLst/>
              <a:gdLst>
                <a:gd name="T0" fmla="*/ 125 w 4720"/>
                <a:gd name="T1" fmla="*/ 558 h 740"/>
                <a:gd name="T2" fmla="*/ 1280 w 4720"/>
                <a:gd name="T3" fmla="*/ 319 h 740"/>
                <a:gd name="T4" fmla="*/ 1610 w 4720"/>
                <a:gd name="T5" fmla="*/ 677 h 740"/>
                <a:gd name="T6" fmla="*/ 2070 w 4720"/>
                <a:gd name="T7" fmla="*/ 304 h 740"/>
                <a:gd name="T8" fmla="*/ 2315 w 4720"/>
                <a:gd name="T9" fmla="*/ 530 h 740"/>
                <a:gd name="T10" fmla="*/ 2065 w 4720"/>
                <a:gd name="T11" fmla="*/ 740 h 740"/>
                <a:gd name="T12" fmla="*/ 2088 w 4720"/>
                <a:gd name="T13" fmla="*/ 740 h 740"/>
                <a:gd name="T14" fmla="*/ 2326 w 4720"/>
                <a:gd name="T15" fmla="*/ 540 h 740"/>
                <a:gd name="T16" fmla="*/ 2505 w 4720"/>
                <a:gd name="T17" fmla="*/ 708 h 740"/>
                <a:gd name="T18" fmla="*/ 2801 w 4720"/>
                <a:gd name="T19" fmla="*/ 379 h 740"/>
                <a:gd name="T20" fmla="*/ 3004 w 4720"/>
                <a:gd name="T21" fmla="*/ 580 h 740"/>
                <a:gd name="T22" fmla="*/ 3158 w 4720"/>
                <a:gd name="T23" fmla="*/ 479 h 740"/>
                <a:gd name="T24" fmla="*/ 3344 w 4720"/>
                <a:gd name="T25" fmla="*/ 638 h 740"/>
                <a:gd name="T26" fmla="*/ 3607 w 4720"/>
                <a:gd name="T27" fmla="*/ 625 h 740"/>
                <a:gd name="T28" fmla="*/ 3700 w 4720"/>
                <a:gd name="T29" fmla="*/ 740 h 740"/>
                <a:gd name="T30" fmla="*/ 3721 w 4720"/>
                <a:gd name="T31" fmla="*/ 740 h 740"/>
                <a:gd name="T32" fmla="*/ 3627 w 4720"/>
                <a:gd name="T33" fmla="*/ 625 h 740"/>
                <a:gd name="T34" fmla="*/ 4178 w 4720"/>
                <a:gd name="T35" fmla="*/ 596 h 740"/>
                <a:gd name="T36" fmla="*/ 4258 w 4720"/>
                <a:gd name="T37" fmla="*/ 677 h 740"/>
                <a:gd name="T38" fmla="*/ 3964 w 4720"/>
                <a:gd name="T39" fmla="*/ 740 h 740"/>
                <a:gd name="T40" fmla="*/ 4031 w 4720"/>
                <a:gd name="T41" fmla="*/ 740 h 740"/>
                <a:gd name="T42" fmla="*/ 4269 w 4720"/>
                <a:gd name="T43" fmla="*/ 689 h 740"/>
                <a:gd name="T44" fmla="*/ 4323 w 4720"/>
                <a:gd name="T45" fmla="*/ 740 h 740"/>
                <a:gd name="T46" fmla="*/ 4345 w 4720"/>
                <a:gd name="T47" fmla="*/ 740 h 740"/>
                <a:gd name="T48" fmla="*/ 4287 w 4720"/>
                <a:gd name="T49" fmla="*/ 684 h 740"/>
                <a:gd name="T50" fmla="*/ 4553 w 4720"/>
                <a:gd name="T51" fmla="*/ 626 h 740"/>
                <a:gd name="T52" fmla="*/ 4693 w 4720"/>
                <a:gd name="T53" fmla="*/ 740 h 740"/>
                <a:gd name="T54" fmla="*/ 4720 w 4720"/>
                <a:gd name="T55" fmla="*/ 740 h 740"/>
                <a:gd name="T56" fmla="*/ 4557 w 4720"/>
                <a:gd name="T57" fmla="*/ 611 h 740"/>
                <a:gd name="T58" fmla="*/ 4276 w 4720"/>
                <a:gd name="T59" fmla="*/ 672 h 740"/>
                <a:gd name="T60" fmla="*/ 4187 w 4720"/>
                <a:gd name="T61" fmla="*/ 584 h 740"/>
                <a:gd name="T62" fmla="*/ 4184 w 4720"/>
                <a:gd name="T63" fmla="*/ 580 h 740"/>
                <a:gd name="T64" fmla="*/ 3616 w 4720"/>
                <a:gd name="T65" fmla="*/ 611 h 740"/>
                <a:gd name="T66" fmla="*/ 3118 w 4720"/>
                <a:gd name="T67" fmla="*/ 0 h 740"/>
                <a:gd name="T68" fmla="*/ 2801 w 4720"/>
                <a:gd name="T69" fmla="*/ 357 h 740"/>
                <a:gd name="T70" fmla="*/ 2672 w 4720"/>
                <a:gd name="T71" fmla="*/ 229 h 740"/>
                <a:gd name="T72" fmla="*/ 2326 w 4720"/>
                <a:gd name="T73" fmla="*/ 519 h 740"/>
                <a:gd name="T74" fmla="*/ 2070 w 4720"/>
                <a:gd name="T75" fmla="*/ 284 h 740"/>
                <a:gd name="T76" fmla="*/ 1610 w 4720"/>
                <a:gd name="T77" fmla="*/ 657 h 740"/>
                <a:gd name="T78" fmla="*/ 1285 w 4720"/>
                <a:gd name="T79" fmla="*/ 304 h 740"/>
                <a:gd name="T80" fmla="*/ 116 w 4720"/>
                <a:gd name="T81" fmla="*/ 547 h 740"/>
                <a:gd name="T82" fmla="*/ 0 w 4720"/>
                <a:gd name="T83" fmla="*/ 740 h 740"/>
                <a:gd name="T84" fmla="*/ 15 w 4720"/>
                <a:gd name="T85" fmla="*/ 740 h 740"/>
                <a:gd name="T86" fmla="*/ 125 w 4720"/>
                <a:gd name="T87" fmla="*/ 558 h 740"/>
                <a:gd name="T88" fmla="*/ 3118 w 4720"/>
                <a:gd name="T89" fmla="*/ 24 h 740"/>
                <a:gd name="T90" fmla="*/ 3596 w 4720"/>
                <a:gd name="T91" fmla="*/ 611 h 740"/>
                <a:gd name="T92" fmla="*/ 3350 w 4720"/>
                <a:gd name="T93" fmla="*/ 623 h 740"/>
                <a:gd name="T94" fmla="*/ 3158 w 4720"/>
                <a:gd name="T95" fmla="*/ 458 h 740"/>
                <a:gd name="T96" fmla="*/ 3007 w 4720"/>
                <a:gd name="T97" fmla="*/ 560 h 740"/>
                <a:gd name="T98" fmla="*/ 2813 w 4720"/>
                <a:gd name="T99" fmla="*/ 367 h 740"/>
                <a:gd name="T100" fmla="*/ 3118 w 4720"/>
                <a:gd name="T101" fmla="*/ 24 h 740"/>
                <a:gd name="T102" fmla="*/ 2672 w 4720"/>
                <a:gd name="T103" fmla="*/ 250 h 740"/>
                <a:gd name="T104" fmla="*/ 2790 w 4720"/>
                <a:gd name="T105" fmla="*/ 368 h 740"/>
                <a:gd name="T106" fmla="*/ 2505 w 4720"/>
                <a:gd name="T107" fmla="*/ 686 h 740"/>
                <a:gd name="T108" fmla="*/ 2338 w 4720"/>
                <a:gd name="T109" fmla="*/ 530 h 740"/>
                <a:gd name="T110" fmla="*/ 2672 w 4720"/>
                <a:gd name="T111" fmla="*/ 25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720" h="740">
                  <a:moveTo>
                    <a:pt x="125" y="558"/>
                  </a:moveTo>
                  <a:lnTo>
                    <a:pt x="1280" y="319"/>
                  </a:lnTo>
                  <a:lnTo>
                    <a:pt x="1610" y="677"/>
                  </a:lnTo>
                  <a:lnTo>
                    <a:pt x="2070" y="304"/>
                  </a:lnTo>
                  <a:lnTo>
                    <a:pt x="2315" y="530"/>
                  </a:lnTo>
                  <a:lnTo>
                    <a:pt x="2065" y="740"/>
                  </a:lnTo>
                  <a:lnTo>
                    <a:pt x="2088" y="740"/>
                  </a:lnTo>
                  <a:lnTo>
                    <a:pt x="2326" y="540"/>
                  </a:lnTo>
                  <a:lnTo>
                    <a:pt x="2505" y="708"/>
                  </a:lnTo>
                  <a:lnTo>
                    <a:pt x="2801" y="379"/>
                  </a:lnTo>
                  <a:lnTo>
                    <a:pt x="3004" y="580"/>
                  </a:lnTo>
                  <a:lnTo>
                    <a:pt x="3158" y="479"/>
                  </a:lnTo>
                  <a:lnTo>
                    <a:pt x="3344" y="638"/>
                  </a:lnTo>
                  <a:lnTo>
                    <a:pt x="3607" y="625"/>
                  </a:lnTo>
                  <a:lnTo>
                    <a:pt x="3700" y="740"/>
                  </a:lnTo>
                  <a:lnTo>
                    <a:pt x="3721" y="740"/>
                  </a:lnTo>
                  <a:lnTo>
                    <a:pt x="3627" y="625"/>
                  </a:lnTo>
                  <a:lnTo>
                    <a:pt x="4178" y="596"/>
                  </a:lnTo>
                  <a:lnTo>
                    <a:pt x="4258" y="677"/>
                  </a:lnTo>
                  <a:lnTo>
                    <a:pt x="3964" y="740"/>
                  </a:lnTo>
                  <a:lnTo>
                    <a:pt x="4031" y="740"/>
                  </a:lnTo>
                  <a:lnTo>
                    <a:pt x="4269" y="689"/>
                  </a:lnTo>
                  <a:lnTo>
                    <a:pt x="4323" y="740"/>
                  </a:lnTo>
                  <a:lnTo>
                    <a:pt x="4345" y="740"/>
                  </a:lnTo>
                  <a:lnTo>
                    <a:pt x="4287" y="684"/>
                  </a:lnTo>
                  <a:lnTo>
                    <a:pt x="4553" y="626"/>
                  </a:lnTo>
                  <a:lnTo>
                    <a:pt x="4693" y="740"/>
                  </a:lnTo>
                  <a:lnTo>
                    <a:pt x="4720" y="740"/>
                  </a:lnTo>
                  <a:lnTo>
                    <a:pt x="4557" y="611"/>
                  </a:lnTo>
                  <a:lnTo>
                    <a:pt x="4276" y="672"/>
                  </a:lnTo>
                  <a:lnTo>
                    <a:pt x="4187" y="584"/>
                  </a:lnTo>
                  <a:lnTo>
                    <a:pt x="4184" y="580"/>
                  </a:lnTo>
                  <a:lnTo>
                    <a:pt x="3616" y="611"/>
                  </a:lnTo>
                  <a:lnTo>
                    <a:pt x="3118" y="0"/>
                  </a:lnTo>
                  <a:lnTo>
                    <a:pt x="2801" y="357"/>
                  </a:lnTo>
                  <a:lnTo>
                    <a:pt x="2672" y="229"/>
                  </a:lnTo>
                  <a:lnTo>
                    <a:pt x="2326" y="519"/>
                  </a:lnTo>
                  <a:lnTo>
                    <a:pt x="2070" y="284"/>
                  </a:lnTo>
                  <a:lnTo>
                    <a:pt x="1610" y="657"/>
                  </a:lnTo>
                  <a:lnTo>
                    <a:pt x="1285" y="304"/>
                  </a:lnTo>
                  <a:lnTo>
                    <a:pt x="116" y="547"/>
                  </a:lnTo>
                  <a:lnTo>
                    <a:pt x="0" y="740"/>
                  </a:lnTo>
                  <a:lnTo>
                    <a:pt x="15" y="740"/>
                  </a:lnTo>
                  <a:lnTo>
                    <a:pt x="125" y="558"/>
                  </a:lnTo>
                  <a:close/>
                  <a:moveTo>
                    <a:pt x="3118" y="24"/>
                  </a:moveTo>
                  <a:lnTo>
                    <a:pt x="3596" y="611"/>
                  </a:lnTo>
                  <a:lnTo>
                    <a:pt x="3350" y="623"/>
                  </a:lnTo>
                  <a:lnTo>
                    <a:pt x="3158" y="458"/>
                  </a:lnTo>
                  <a:lnTo>
                    <a:pt x="3007" y="560"/>
                  </a:lnTo>
                  <a:lnTo>
                    <a:pt x="2813" y="367"/>
                  </a:lnTo>
                  <a:lnTo>
                    <a:pt x="3118" y="24"/>
                  </a:lnTo>
                  <a:close/>
                  <a:moveTo>
                    <a:pt x="2672" y="250"/>
                  </a:moveTo>
                  <a:lnTo>
                    <a:pt x="2790" y="368"/>
                  </a:lnTo>
                  <a:lnTo>
                    <a:pt x="2505" y="686"/>
                  </a:lnTo>
                  <a:lnTo>
                    <a:pt x="2338" y="530"/>
                  </a:lnTo>
                  <a:lnTo>
                    <a:pt x="2672" y="25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13" dirty="0"/>
            </a:p>
          </p:txBody>
        </p:sp>
        <p:sp>
          <p:nvSpPr>
            <p:cNvPr id="11" name="Freeform 8"/>
            <p:cNvSpPr>
              <a:spLocks noEditPoints="1"/>
            </p:cNvSpPr>
            <p:nvPr userDrawn="1"/>
          </p:nvSpPr>
          <p:spPr bwMode="auto">
            <a:xfrm>
              <a:off x="0" y="874"/>
              <a:ext cx="2570" cy="456"/>
            </a:xfrm>
            <a:custGeom>
              <a:avLst/>
              <a:gdLst>
                <a:gd name="T0" fmla="*/ 428 w 2570"/>
                <a:gd name="T1" fmla="*/ 310 h 456"/>
                <a:gd name="T2" fmla="*/ 961 w 2570"/>
                <a:gd name="T3" fmla="*/ 337 h 456"/>
                <a:gd name="T4" fmla="*/ 964 w 2570"/>
                <a:gd name="T5" fmla="*/ 337 h 456"/>
                <a:gd name="T6" fmla="*/ 1488 w 2570"/>
                <a:gd name="T7" fmla="*/ 134 h 456"/>
                <a:gd name="T8" fmla="*/ 1925 w 2570"/>
                <a:gd name="T9" fmla="*/ 371 h 456"/>
                <a:gd name="T10" fmla="*/ 1929 w 2570"/>
                <a:gd name="T11" fmla="*/ 373 h 456"/>
                <a:gd name="T12" fmla="*/ 2208 w 2570"/>
                <a:gd name="T13" fmla="*/ 212 h 456"/>
                <a:gd name="T14" fmla="*/ 2447 w 2570"/>
                <a:gd name="T15" fmla="*/ 385 h 456"/>
                <a:gd name="T16" fmla="*/ 2483 w 2570"/>
                <a:gd name="T17" fmla="*/ 456 h 456"/>
                <a:gd name="T18" fmla="*/ 2503 w 2570"/>
                <a:gd name="T19" fmla="*/ 456 h 456"/>
                <a:gd name="T20" fmla="*/ 2476 w 2570"/>
                <a:gd name="T21" fmla="*/ 405 h 456"/>
                <a:gd name="T22" fmla="*/ 2547 w 2570"/>
                <a:gd name="T23" fmla="*/ 456 h 456"/>
                <a:gd name="T24" fmla="*/ 2570 w 2570"/>
                <a:gd name="T25" fmla="*/ 456 h 456"/>
                <a:gd name="T26" fmla="*/ 2460 w 2570"/>
                <a:gd name="T27" fmla="*/ 376 h 456"/>
                <a:gd name="T28" fmla="*/ 2273 w 2570"/>
                <a:gd name="T29" fmla="*/ 0 h 456"/>
                <a:gd name="T30" fmla="*/ 1876 w 2570"/>
                <a:gd name="T31" fmla="*/ 207 h 456"/>
                <a:gd name="T32" fmla="*/ 1648 w 2570"/>
                <a:gd name="T33" fmla="*/ 56 h 456"/>
                <a:gd name="T34" fmla="*/ 1488 w 2570"/>
                <a:gd name="T35" fmla="*/ 118 h 456"/>
                <a:gd name="T36" fmla="*/ 1278 w 2570"/>
                <a:gd name="T37" fmla="*/ 5 h 456"/>
                <a:gd name="T38" fmla="*/ 1274 w 2570"/>
                <a:gd name="T39" fmla="*/ 1 h 456"/>
                <a:gd name="T40" fmla="*/ 426 w 2570"/>
                <a:gd name="T41" fmla="*/ 295 h 456"/>
                <a:gd name="T42" fmla="*/ 0 w 2570"/>
                <a:gd name="T43" fmla="*/ 274 h 456"/>
                <a:gd name="T44" fmla="*/ 0 w 2570"/>
                <a:gd name="T45" fmla="*/ 288 h 456"/>
                <a:gd name="T46" fmla="*/ 388 w 2570"/>
                <a:gd name="T47" fmla="*/ 308 h 456"/>
                <a:gd name="T48" fmla="*/ 0 w 2570"/>
                <a:gd name="T49" fmla="*/ 442 h 456"/>
                <a:gd name="T50" fmla="*/ 0 w 2570"/>
                <a:gd name="T51" fmla="*/ 456 h 456"/>
                <a:gd name="T52" fmla="*/ 0 w 2570"/>
                <a:gd name="T53" fmla="*/ 456 h 456"/>
                <a:gd name="T54" fmla="*/ 428 w 2570"/>
                <a:gd name="T55" fmla="*/ 310 h 456"/>
                <a:gd name="T56" fmla="*/ 1646 w 2570"/>
                <a:gd name="T57" fmla="*/ 73 h 456"/>
                <a:gd name="T58" fmla="*/ 1876 w 2570"/>
                <a:gd name="T59" fmla="*/ 222 h 456"/>
                <a:gd name="T60" fmla="*/ 2264 w 2570"/>
                <a:gd name="T61" fmla="*/ 20 h 456"/>
                <a:gd name="T62" fmla="*/ 2434 w 2570"/>
                <a:gd name="T63" fmla="*/ 356 h 456"/>
                <a:gd name="T64" fmla="*/ 2208 w 2570"/>
                <a:gd name="T65" fmla="*/ 195 h 456"/>
                <a:gd name="T66" fmla="*/ 1929 w 2570"/>
                <a:gd name="T67" fmla="*/ 356 h 456"/>
                <a:gd name="T68" fmla="*/ 1506 w 2570"/>
                <a:gd name="T69" fmla="*/ 127 h 456"/>
                <a:gd name="T70" fmla="*/ 1646 w 2570"/>
                <a:gd name="T71" fmla="*/ 73 h 456"/>
                <a:gd name="T72" fmla="*/ 1274 w 2570"/>
                <a:gd name="T73" fmla="*/ 18 h 456"/>
                <a:gd name="T74" fmla="*/ 1470 w 2570"/>
                <a:gd name="T75" fmla="*/ 123 h 456"/>
                <a:gd name="T76" fmla="*/ 959 w 2570"/>
                <a:gd name="T77" fmla="*/ 320 h 456"/>
                <a:gd name="T78" fmla="*/ 464 w 2570"/>
                <a:gd name="T79" fmla="*/ 296 h 456"/>
                <a:gd name="T80" fmla="*/ 1274 w 2570"/>
                <a:gd name="T81" fmla="*/ 18 h 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570" h="456">
                  <a:moveTo>
                    <a:pt x="428" y="310"/>
                  </a:moveTo>
                  <a:lnTo>
                    <a:pt x="961" y="337"/>
                  </a:lnTo>
                  <a:lnTo>
                    <a:pt x="964" y="337"/>
                  </a:lnTo>
                  <a:lnTo>
                    <a:pt x="1488" y="134"/>
                  </a:lnTo>
                  <a:lnTo>
                    <a:pt x="1925" y="371"/>
                  </a:lnTo>
                  <a:lnTo>
                    <a:pt x="1929" y="373"/>
                  </a:lnTo>
                  <a:lnTo>
                    <a:pt x="2208" y="212"/>
                  </a:lnTo>
                  <a:lnTo>
                    <a:pt x="2447" y="385"/>
                  </a:lnTo>
                  <a:lnTo>
                    <a:pt x="2483" y="456"/>
                  </a:lnTo>
                  <a:lnTo>
                    <a:pt x="2503" y="456"/>
                  </a:lnTo>
                  <a:lnTo>
                    <a:pt x="2476" y="405"/>
                  </a:lnTo>
                  <a:lnTo>
                    <a:pt x="2547" y="456"/>
                  </a:lnTo>
                  <a:lnTo>
                    <a:pt x="2570" y="456"/>
                  </a:lnTo>
                  <a:lnTo>
                    <a:pt x="2460" y="376"/>
                  </a:lnTo>
                  <a:lnTo>
                    <a:pt x="2273" y="0"/>
                  </a:lnTo>
                  <a:lnTo>
                    <a:pt x="1876" y="207"/>
                  </a:lnTo>
                  <a:lnTo>
                    <a:pt x="1648" y="56"/>
                  </a:lnTo>
                  <a:lnTo>
                    <a:pt x="1488" y="118"/>
                  </a:lnTo>
                  <a:lnTo>
                    <a:pt x="1278" y="5"/>
                  </a:lnTo>
                  <a:lnTo>
                    <a:pt x="1274" y="1"/>
                  </a:lnTo>
                  <a:lnTo>
                    <a:pt x="426" y="295"/>
                  </a:lnTo>
                  <a:lnTo>
                    <a:pt x="0" y="274"/>
                  </a:lnTo>
                  <a:lnTo>
                    <a:pt x="0" y="288"/>
                  </a:lnTo>
                  <a:lnTo>
                    <a:pt x="388" y="308"/>
                  </a:lnTo>
                  <a:lnTo>
                    <a:pt x="0" y="442"/>
                  </a:lnTo>
                  <a:lnTo>
                    <a:pt x="0" y="456"/>
                  </a:lnTo>
                  <a:lnTo>
                    <a:pt x="0" y="456"/>
                  </a:lnTo>
                  <a:lnTo>
                    <a:pt x="428" y="310"/>
                  </a:lnTo>
                  <a:close/>
                  <a:moveTo>
                    <a:pt x="1646" y="73"/>
                  </a:moveTo>
                  <a:lnTo>
                    <a:pt x="1876" y="222"/>
                  </a:lnTo>
                  <a:lnTo>
                    <a:pt x="2264" y="20"/>
                  </a:lnTo>
                  <a:lnTo>
                    <a:pt x="2434" y="356"/>
                  </a:lnTo>
                  <a:lnTo>
                    <a:pt x="2208" y="195"/>
                  </a:lnTo>
                  <a:lnTo>
                    <a:pt x="1929" y="356"/>
                  </a:lnTo>
                  <a:lnTo>
                    <a:pt x="1506" y="127"/>
                  </a:lnTo>
                  <a:lnTo>
                    <a:pt x="1646" y="73"/>
                  </a:lnTo>
                  <a:close/>
                  <a:moveTo>
                    <a:pt x="1274" y="18"/>
                  </a:moveTo>
                  <a:lnTo>
                    <a:pt x="1470" y="123"/>
                  </a:lnTo>
                  <a:lnTo>
                    <a:pt x="959" y="320"/>
                  </a:lnTo>
                  <a:lnTo>
                    <a:pt x="464" y="296"/>
                  </a:lnTo>
                  <a:lnTo>
                    <a:pt x="1274"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13" dirty="0"/>
            </a:p>
          </p:txBody>
        </p:sp>
      </p:grpSp>
    </p:spTree>
    <p:extLst>
      <p:ext uri="{BB962C8B-B14F-4D97-AF65-F5344CB8AC3E}">
        <p14:creationId xmlns:p14="http://schemas.microsoft.com/office/powerpoint/2010/main" val="4190653887"/>
      </p:ext>
    </p:extLst>
  </p:cSld>
  <p:clrMapOvr>
    <a:masterClrMapping/>
  </p:clrMapOvr>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_Blank">
    <p:bg>
      <p:bgPr>
        <a:solidFill>
          <a:schemeClr val="bg1">
            <a:lumMod val="85000"/>
          </a:schemeClr>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2549496575"/>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Quote Box - Blue">
    <p:spTree>
      <p:nvGrpSpPr>
        <p:cNvPr id="1" name=""/>
        <p:cNvGrpSpPr/>
        <p:nvPr/>
      </p:nvGrpSpPr>
      <p:grpSpPr>
        <a:xfrm>
          <a:off x="0" y="0"/>
          <a:ext cx="0" cy="0"/>
          <a:chOff x="0" y="0"/>
          <a:chExt cx="0" cy="0"/>
        </a:xfrm>
      </p:grpSpPr>
      <p:sp>
        <p:nvSpPr>
          <p:cNvPr id="2" name="Title 1"/>
          <p:cNvSpPr>
            <a:spLocks noGrp="1"/>
          </p:cNvSpPr>
          <p:nvPr>
            <p:ph type="title"/>
          </p:nvPr>
        </p:nvSpPr>
        <p:spPr>
          <a:xfrm>
            <a:off x="0" y="10287"/>
            <a:ext cx="9144000" cy="857250"/>
          </a:xfrm>
          <a:prstGeom prst="rect">
            <a:avLst/>
          </a:prstGeom>
        </p:spPr>
        <p:txBody>
          <a:bodyPr/>
          <a:lstStyle/>
          <a:p>
            <a:r>
              <a:rPr lang="en-US" smtClean="0"/>
              <a:t>Click to edit Master title style</a:t>
            </a:r>
            <a:endParaRPr lang="en-US"/>
          </a:p>
        </p:txBody>
      </p:sp>
    </p:spTree>
    <p:extLst>
      <p:ext uri="{BB962C8B-B14F-4D97-AF65-F5344CB8AC3E}">
        <p14:creationId xmlns:p14="http://schemas.microsoft.com/office/powerpoint/2010/main" val="2852775028"/>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Sandbox">
    <p:spTree>
      <p:nvGrpSpPr>
        <p:cNvPr id="1" name=""/>
        <p:cNvGrpSpPr/>
        <p:nvPr/>
      </p:nvGrpSpPr>
      <p:grpSpPr>
        <a:xfrm>
          <a:off x="0" y="0"/>
          <a:ext cx="0" cy="0"/>
          <a:chOff x="0" y="0"/>
          <a:chExt cx="0" cy="0"/>
        </a:xfrm>
      </p:grpSpPr>
      <p:sp>
        <p:nvSpPr>
          <p:cNvPr id="17" name="Text Placeholder 4" descr="Woah there, don't overwhelm your audience with too much text. Be brief, be clear."/>
          <p:cNvSpPr>
            <a:spLocks noGrp="1"/>
          </p:cNvSpPr>
          <p:nvPr>
            <p:ph type="body" sz="quarter" idx="13" hasCustomPrompt="1"/>
          </p:nvPr>
        </p:nvSpPr>
        <p:spPr>
          <a:xfrm>
            <a:off x="257176" y="525780"/>
            <a:ext cx="8572499" cy="318549"/>
          </a:xfrm>
          <a:prstGeom prst="rect">
            <a:avLst/>
          </a:prstGeom>
        </p:spPr>
        <p:txBody>
          <a:bodyPr lIns="68580" tIns="0" rIns="68580" bIns="68580" anchor="b" anchorCtr="0">
            <a:noAutofit/>
          </a:bodyPr>
          <a:lstStyle>
            <a:lvl1pPr marL="0" indent="0" algn="l">
              <a:lnSpc>
                <a:spcPct val="90000"/>
              </a:lnSpc>
              <a:buFontTx/>
              <a:buNone/>
              <a:defRPr lang="en-US" sz="2000" b="1" kern="1200" spc="-56" dirty="0" smtClean="0">
                <a:solidFill>
                  <a:schemeClr val="tx2"/>
                </a:solidFill>
                <a:latin typeface="Helvetica Neue"/>
                <a:ea typeface="Helvetica Neue Medium" charset="0"/>
                <a:cs typeface="Helvetica Neue"/>
              </a:defRPr>
            </a:lvl1pPr>
          </a:lstStyle>
          <a:p>
            <a:pPr lvl="0" algn="l" defTabSz="482204">
              <a:lnSpc>
                <a:spcPct val="80000"/>
              </a:lnSpc>
              <a:buClr>
                <a:srgbClr val="555555"/>
              </a:buClr>
            </a:pPr>
            <a:r>
              <a:rPr lang="en-US" dirty="0" smtClean="0"/>
              <a:t>Title</a:t>
            </a:r>
          </a:p>
        </p:txBody>
      </p:sp>
      <p:sp>
        <p:nvSpPr>
          <p:cNvPr id="18" name="Content Placeholder 2"/>
          <p:cNvSpPr>
            <a:spLocks noGrp="1"/>
          </p:cNvSpPr>
          <p:nvPr>
            <p:ph sz="quarter" idx="14" hasCustomPrompt="1"/>
          </p:nvPr>
        </p:nvSpPr>
        <p:spPr>
          <a:xfrm>
            <a:off x="257105" y="800100"/>
            <a:ext cx="8572500" cy="228600"/>
          </a:xfrm>
          <a:prstGeom prst="rect">
            <a:avLst/>
          </a:prstGeom>
        </p:spPr>
        <p:txBody>
          <a:bodyPr lIns="68580" tIns="34290" rIns="68580" bIns="34290"/>
          <a:lstStyle>
            <a:lvl1pPr marL="13030200" indent="-13030200">
              <a:buFontTx/>
              <a:buNone/>
              <a:defRPr sz="1500" b="1">
                <a:solidFill>
                  <a:schemeClr val="accent1">
                    <a:lumMod val="75000"/>
                  </a:schemeClr>
                </a:solidFill>
              </a:defRPr>
            </a:lvl1pPr>
          </a:lstStyle>
          <a:p>
            <a:pPr lvl="0"/>
            <a:r>
              <a:rPr lang="en-US" dirty="0" smtClean="0"/>
              <a:t>Subtitle</a:t>
            </a:r>
          </a:p>
        </p:txBody>
      </p:sp>
    </p:spTree>
    <p:extLst>
      <p:ext uri="{BB962C8B-B14F-4D97-AF65-F5344CB8AC3E}">
        <p14:creationId xmlns:p14="http://schemas.microsoft.com/office/powerpoint/2010/main" val="2236496436"/>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Multi-use">
    <p:bg>
      <p:bgPr>
        <a:solidFill>
          <a:schemeClr val="bg1"/>
        </a:solidFill>
        <a:effectLst/>
      </p:bgPr>
    </p:bg>
    <p:spTree>
      <p:nvGrpSpPr>
        <p:cNvPr id="1" name=""/>
        <p:cNvGrpSpPr/>
        <p:nvPr/>
      </p:nvGrpSpPr>
      <p:grpSpPr>
        <a:xfrm>
          <a:off x="0" y="0"/>
          <a:ext cx="0" cy="0"/>
          <a:chOff x="0" y="0"/>
          <a:chExt cx="0" cy="0"/>
        </a:xfrm>
      </p:grpSpPr>
      <p:sp>
        <p:nvSpPr>
          <p:cNvPr id="18" name="Text Placeholder 5"/>
          <p:cNvSpPr>
            <a:spLocks noGrp="1"/>
          </p:cNvSpPr>
          <p:nvPr>
            <p:ph type="body" sz="quarter" idx="13" hasCustomPrompt="1"/>
          </p:nvPr>
        </p:nvSpPr>
        <p:spPr>
          <a:xfrm>
            <a:off x="376430" y="367690"/>
            <a:ext cx="8391141" cy="479822"/>
          </a:xfrm>
          <a:prstGeom prst="rect">
            <a:avLst/>
          </a:prstGeom>
        </p:spPr>
        <p:txBody>
          <a:bodyPr anchor="t" anchorCtr="0">
            <a:noAutofit/>
          </a:bodyPr>
          <a:lstStyle>
            <a:lvl1pPr marL="0" indent="0" algn="l" defTabSz="685800" rtl="0" eaLnBrk="1" latinLnBrk="0" hangingPunct="1">
              <a:lnSpc>
                <a:spcPct val="90000"/>
              </a:lnSpc>
              <a:spcBef>
                <a:spcPts val="750"/>
              </a:spcBef>
              <a:buFont typeface="Arial" panose="020B0604020202020204" pitchFamily="34" charset="0"/>
              <a:buNone/>
              <a:defRPr lang="en-US" sz="2400" b="1" kern="1200" spc="-60" baseline="0" dirty="0" smtClean="0">
                <a:solidFill>
                  <a:schemeClr val="tx1">
                    <a:lumMod val="75000"/>
                    <a:lumOff val="25000"/>
                  </a:schemeClr>
                </a:solidFill>
                <a:latin typeface="+mn-lt"/>
                <a:ea typeface="+mn-ea"/>
                <a:cs typeface="+mn-cs"/>
              </a:defRPr>
            </a:lvl1pPr>
          </a:lstStyle>
          <a:p>
            <a:pPr marL="0" lvl="0" indent="0" algn="l" defTabSz="685800" rtl="0" eaLnBrk="1" latinLnBrk="0" hangingPunct="1">
              <a:lnSpc>
                <a:spcPct val="90000"/>
              </a:lnSpc>
              <a:spcBef>
                <a:spcPts val="750"/>
              </a:spcBef>
              <a:buFont typeface="Arial" panose="020B0604020202020204" pitchFamily="34" charset="0"/>
              <a:buNone/>
            </a:pPr>
            <a:r>
              <a:rPr lang="en-US" dirty="0" smtClean="0"/>
              <a:t>Add your Title Here (Multi-use)</a:t>
            </a:r>
          </a:p>
        </p:txBody>
      </p:sp>
    </p:spTree>
    <p:extLst>
      <p:ext uri="{BB962C8B-B14F-4D97-AF65-F5344CB8AC3E}">
        <p14:creationId xmlns:p14="http://schemas.microsoft.com/office/powerpoint/2010/main" val="3923722182"/>
      </p:ext>
    </p:extLst>
  </p:cSld>
  <p:clrMapOvr>
    <a:masterClrMapping/>
  </p:clrMapOvr>
  <p:timing>
    <p:tnLst>
      <p:par>
        <p:cTn xmlns:p14="http://schemas.microsoft.com/office/powerpoint/2010/main" id="1" dur="indefinite" restart="never" nodeType="tmRoot"/>
      </p:par>
    </p:tnLst>
  </p:timing>
  <p:extLst mod="1">
    <p:ext uri="{DCECCB84-F9BA-43D5-87BE-67443E8EF086}">
      <p15:sldGuideLst xmlns:p15="http://schemas.microsoft.com/office/powerpoint/2012/main" xmlns="">
        <p15:guide id="1" orient="horz" pos="3171">
          <p15:clr>
            <a:srgbClr val="FBAE40"/>
          </p15:clr>
        </p15:guide>
      </p15:sldGuideLst>
    </p:ext>
  </p:extLst>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19494032"/>
      </p:ext>
    </p:extLst>
  </p:cSld>
  <p:clrMap bg1="lt1" tx1="dk1" bg2="lt2" tx2="dk2" accent1="accent1" accent2="accent2" accent3="accent3" accent4="accent4" accent5="accent5" accent6="accent6" hlink="hlink" folHlink="folHlink"/>
  <p:sldLayoutIdLst>
    <p:sldLayoutId id="2147483729" r:id="rId1"/>
    <p:sldLayoutId id="2147483769" r:id="rId2"/>
    <p:sldLayoutId id="2147483734" r:id="rId3"/>
    <p:sldLayoutId id="2147483761" r:id="rId4"/>
    <p:sldLayoutId id="2147483760" r:id="rId5"/>
    <p:sldLayoutId id="2147483763" r:id="rId6"/>
    <p:sldLayoutId id="2147483764" r:id="rId7"/>
    <p:sldLayoutId id="2147483766" r:id="rId8"/>
    <p:sldLayoutId id="2147483767" r:id="rId9"/>
    <p:sldLayoutId id="2147483768" r:id="rId10"/>
    <p:sldLayoutId id="2147483770" r:id="rId11"/>
  </p:sldLayoutIdLst>
  <p:timing>
    <p:tnLst>
      <p:par>
        <p:cTn xmlns:p14="http://schemas.microsoft.com/office/powerpoint/2010/main" id="1" dur="indefinite" restart="never" nodeType="tmRoot"/>
      </p:par>
    </p:tnLst>
  </p:timing>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11" Type="http://schemas.openxmlformats.org/officeDocument/2006/relationships/image" Target="../media/image23.png"/><Relationship Id="rId12" Type="http://schemas.openxmlformats.org/officeDocument/2006/relationships/image" Target="../media/image24.png"/><Relationship Id="rId13" Type="http://schemas.openxmlformats.org/officeDocument/2006/relationships/image" Target="../media/image25.png"/><Relationship Id="rId14" Type="http://schemas.openxmlformats.org/officeDocument/2006/relationships/image" Target="../media/image26.png"/><Relationship Id="rId15" Type="http://schemas.openxmlformats.org/officeDocument/2006/relationships/image" Target="../media/image27.png"/><Relationship Id="rId16" Type="http://schemas.openxmlformats.org/officeDocument/2006/relationships/image" Target="../media/image28.png"/><Relationship Id="rId17" Type="http://schemas.openxmlformats.org/officeDocument/2006/relationships/image" Target="../media/image29.png"/><Relationship Id="rId18" Type="http://schemas.openxmlformats.org/officeDocument/2006/relationships/image" Target="../media/image30.png"/><Relationship Id="rId1" Type="http://schemas.openxmlformats.org/officeDocument/2006/relationships/video" Target="NULL" TargetMode="External"/><Relationship Id="rId2" Type="http://schemas.microsoft.com/office/2007/relationships/media" Target="../media/media1.mp4"/><Relationship Id="rId3" Type="http://schemas.openxmlformats.org/officeDocument/2006/relationships/slideLayout" Target="../slideLayouts/slideLayout10.xml"/><Relationship Id="rId4" Type="http://schemas.openxmlformats.org/officeDocument/2006/relationships/notesSlide" Target="../notesSlides/notesSlide9.xml"/><Relationship Id="rId5" Type="http://schemas.openxmlformats.org/officeDocument/2006/relationships/image" Target="../media/image17.png"/><Relationship Id="rId6" Type="http://schemas.openxmlformats.org/officeDocument/2006/relationships/image" Target="../media/image18.png"/><Relationship Id="rId7" Type="http://schemas.openxmlformats.org/officeDocument/2006/relationships/image" Target="../media/image19.png"/><Relationship Id="rId8" Type="http://schemas.openxmlformats.org/officeDocument/2006/relationships/image" Target="../media/image20.png"/><Relationship Id="rId9" Type="http://schemas.openxmlformats.org/officeDocument/2006/relationships/image" Target="../media/image21.png"/><Relationship Id="rId10" Type="http://schemas.openxmlformats.org/officeDocument/2006/relationships/image" Target="../media/image2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3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33.png"/><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image" Target="../media/image35.png"/><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8.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36.png"/></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4" Type="http://schemas.openxmlformats.org/officeDocument/2006/relationships/image" Target="../media/image38.png"/><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9.xml.rels><?xml version="1.0" encoding="UTF-8" standalone="yes"?>
<Relationships xmlns="http://schemas.openxmlformats.org/package/2006/relationships"><Relationship Id="rId3" Type="http://schemas.openxmlformats.org/officeDocument/2006/relationships/image" Target="../media/image39.jpg"/><Relationship Id="rId4" Type="http://schemas.openxmlformats.org/officeDocument/2006/relationships/image" Target="../media/image38.png"/><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xml"/><Relationship Id="rId3" Type="http://schemas.openxmlformats.org/officeDocument/2006/relationships/image" Target="../media/image5.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4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4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4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2.xml"/><Relationship Id="rId3" Type="http://schemas.openxmlformats.org/officeDocument/2006/relationships/image" Target="../media/image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42.png"/></Relationships>
</file>

<file path=ppt/slides/_rels/slide25.xml.rels><?xml version="1.0" encoding="UTF-8" standalone="yes"?>
<Relationships xmlns="http://schemas.openxmlformats.org/package/2006/relationships"><Relationship Id="rId3" Type="http://schemas.openxmlformats.org/officeDocument/2006/relationships/image" Target="../media/image43.png"/><Relationship Id="rId4" Type="http://schemas.openxmlformats.org/officeDocument/2006/relationships/image" Target="../media/image44.png"/><Relationship Id="rId5" Type="http://schemas.microsoft.com/office/2007/relationships/hdphoto" Target="../media/hdphoto1.wdp"/><Relationship Id="rId6" Type="http://schemas.openxmlformats.org/officeDocument/2006/relationships/image" Target="../media/image7.emf"/><Relationship Id="rId1" Type="http://schemas.openxmlformats.org/officeDocument/2006/relationships/slideLayout" Target="../slideLayouts/slideLayout9.xml"/><Relationship Id="rId2" Type="http://schemas.openxmlformats.org/officeDocument/2006/relationships/notesSlide" Target="../notesSlides/notesSlide2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5.xml"/></Relationships>
</file>

<file path=ppt/slides/_rels/slide27.xml.rels><?xml version="1.0" encoding="UTF-8" standalone="yes"?>
<Relationships xmlns="http://schemas.openxmlformats.org/package/2006/relationships"><Relationship Id="rId3" Type="http://schemas.openxmlformats.org/officeDocument/2006/relationships/image" Target="../media/image42.png"/><Relationship Id="rId4" Type="http://schemas.openxmlformats.org/officeDocument/2006/relationships/image" Target="../media/image45.png"/><Relationship Id="rId1" Type="http://schemas.openxmlformats.org/officeDocument/2006/relationships/slideLayout" Target="../slideLayouts/slideLayout9.xml"/><Relationship Id="rId2" Type="http://schemas.openxmlformats.org/officeDocument/2006/relationships/notesSlide" Target="../notesSlides/notesSlide2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42.png"/></Relationships>
</file>

<file path=ppt/slides/_rels/slide29.xml.rels><?xml version="1.0" encoding="UTF-8" standalone="yes"?>
<Relationships xmlns="http://schemas.openxmlformats.org/package/2006/relationships"><Relationship Id="rId3" Type="http://schemas.openxmlformats.org/officeDocument/2006/relationships/image" Target="../media/image47.png"/><Relationship Id="rId4" Type="http://schemas.openxmlformats.org/officeDocument/2006/relationships/image" Target="../media/image48.emf"/><Relationship Id="rId1" Type="http://schemas.openxmlformats.org/officeDocument/2006/relationships/slideLayout" Target="../slideLayouts/slideLayout1.xml"/><Relationship Id="rId2" Type="http://schemas.openxmlformats.org/officeDocument/2006/relationships/image" Target="../media/image4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4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emf"/><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8.jp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jpg"/><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3" Type="http://schemas.openxmlformats.org/officeDocument/2006/relationships/image" Target="../media/image11.jp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14.jpg"/><Relationship Id="rId1" Type="http://schemas.openxmlformats.org/officeDocument/2006/relationships/slideLayout" Target="../slideLayouts/slideLayout6.xml"/><Relationship Id="rId2"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3" Type="http://schemas.openxmlformats.org/officeDocument/2006/relationships/image" Target="../media/image11.jpg"/><Relationship Id="rId4" Type="http://schemas.openxmlformats.org/officeDocument/2006/relationships/image" Target="../media/image15.png"/><Relationship Id="rId5" Type="http://schemas.openxmlformats.org/officeDocument/2006/relationships/image" Target="../media/image16.png"/><Relationship Id="rId6" Type="http://schemas.openxmlformats.org/officeDocument/2006/relationships/image" Target="../media/image12.png"/><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p:txBody>
          <a:bodyPr/>
          <a:lstStyle/>
          <a:p>
            <a:r>
              <a:rPr lang="en-US" sz="4000" dirty="0"/>
              <a:t>Lew </a:t>
            </a:r>
            <a:r>
              <a:rPr lang="en-US" sz="4000" dirty="0" err="1"/>
              <a:t>Cirne</a:t>
            </a:r>
            <a:endParaRPr lang="en-US" sz="4000" dirty="0"/>
          </a:p>
        </p:txBody>
      </p:sp>
      <p:sp>
        <p:nvSpPr>
          <p:cNvPr id="9" name="Text Placeholder 8"/>
          <p:cNvSpPr>
            <a:spLocks noGrp="1"/>
          </p:cNvSpPr>
          <p:nvPr>
            <p:ph type="body" sz="quarter" idx="11"/>
          </p:nvPr>
        </p:nvSpPr>
        <p:spPr/>
        <p:txBody>
          <a:bodyPr/>
          <a:lstStyle/>
          <a:p>
            <a:r>
              <a:rPr lang="en-US" dirty="0">
                <a:latin typeface="Gotham Book" pitchFamily="50" charset="0"/>
                <a:cs typeface="Gotham Book" pitchFamily="50" charset="0"/>
              </a:rPr>
              <a:t>Founder &amp; CEO</a:t>
            </a:r>
            <a:endParaRPr lang="en-US" dirty="0">
              <a:latin typeface="Gotham Book" pitchFamily="50" charset="0"/>
              <a:cs typeface="Gotham Book" pitchFamily="50" charset="0"/>
            </a:endParaRPr>
          </a:p>
        </p:txBody>
      </p:sp>
    </p:spTree>
    <p:extLst>
      <p:ext uri="{BB962C8B-B14F-4D97-AF65-F5344CB8AC3E}">
        <p14:creationId xmlns:p14="http://schemas.microsoft.com/office/powerpoint/2010/main" val="1580361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movie">
            <a:hlinkClick r:id="" action="ppaction://media"/>
          </p:cNvPr>
          <p:cNvPicPr>
            <a:picLocks noChangeAspect="1"/>
          </p:cNvPicPr>
          <p:nvPr>
            <a:videoFile r:link="rId1"/>
            <p:extLst>
              <p:ext uri="{DAA4B4D4-6D71-4841-9C94-3DE7FCFB9230}">
                <p14:media xmlns:p14="http://schemas.microsoft.com/office/powerpoint/2010/main" r:embed="rId2">
                  <p14:trim st="549"/>
                </p14:media>
              </p:ext>
            </p:extLst>
          </p:nvPr>
        </p:nvPicPr>
        <p:blipFill>
          <a:blip r:embed="rId5"/>
          <a:stretch>
            <a:fillRect/>
          </a:stretch>
        </p:blipFill>
        <p:spPr>
          <a:xfrm>
            <a:off x="0" y="-3646"/>
            <a:ext cx="9144000" cy="5143500"/>
          </a:xfrm>
          <a:prstGeom prst="rect">
            <a:avLst/>
          </a:prstGeom>
        </p:spPr>
      </p:pic>
      <p:pic>
        <p:nvPicPr>
          <p:cNvPr id="159" name="stores-7.png"/>
          <p:cNvPicPr/>
          <p:nvPr/>
        </p:nvPicPr>
        <p:blipFill>
          <a:blip r:embed="rId6">
            <a:extLst/>
          </a:blip>
          <a:srcRect l="31800" t="46455" r="54723" b="14431"/>
          <a:stretch>
            <a:fillRect/>
          </a:stretch>
        </p:blipFill>
        <p:spPr>
          <a:xfrm>
            <a:off x="2907879" y="2389437"/>
            <a:ext cx="1232186" cy="2011784"/>
          </a:xfrm>
          <a:prstGeom prst="rect">
            <a:avLst/>
          </a:prstGeom>
          <a:ln w="12700">
            <a:miter lim="400000"/>
          </a:ln>
        </p:spPr>
      </p:pic>
      <p:pic>
        <p:nvPicPr>
          <p:cNvPr id="160" name="street-1.png"/>
          <p:cNvPicPr/>
          <p:nvPr/>
        </p:nvPicPr>
        <p:blipFill>
          <a:blip r:embed="rId7">
            <a:extLst/>
          </a:blip>
          <a:srcRect t="60862" r="84325"/>
          <a:stretch>
            <a:fillRect/>
          </a:stretch>
        </p:blipFill>
        <p:spPr>
          <a:xfrm>
            <a:off x="-209549" y="3025675"/>
            <a:ext cx="1433289" cy="2013050"/>
          </a:xfrm>
          <a:prstGeom prst="rect">
            <a:avLst/>
          </a:prstGeom>
          <a:ln w="12700">
            <a:miter lim="400000"/>
          </a:ln>
        </p:spPr>
      </p:pic>
      <p:pic>
        <p:nvPicPr>
          <p:cNvPr id="161" name="street-2.png"/>
          <p:cNvPicPr/>
          <p:nvPr/>
        </p:nvPicPr>
        <p:blipFill>
          <a:blip r:embed="rId8">
            <a:extLst/>
          </a:blip>
          <a:srcRect l="16031" t="51966" r="75031" b="32547"/>
          <a:stretch>
            <a:fillRect/>
          </a:stretch>
        </p:blipFill>
        <p:spPr>
          <a:xfrm>
            <a:off x="1256370" y="2568104"/>
            <a:ext cx="817216" cy="796566"/>
          </a:xfrm>
          <a:prstGeom prst="rect">
            <a:avLst/>
          </a:prstGeom>
          <a:ln w="12700">
            <a:miter lim="400000"/>
          </a:ln>
        </p:spPr>
      </p:pic>
      <p:pic>
        <p:nvPicPr>
          <p:cNvPr id="162" name="street-3.png"/>
          <p:cNvPicPr/>
          <p:nvPr/>
        </p:nvPicPr>
        <p:blipFill>
          <a:blip r:embed="rId9">
            <a:extLst/>
          </a:blip>
          <a:srcRect l="25701" t="41194" r="59701" b="29144"/>
          <a:stretch>
            <a:fillRect/>
          </a:stretch>
        </p:blipFill>
        <p:spPr>
          <a:xfrm>
            <a:off x="1977890" y="1870213"/>
            <a:ext cx="1334803" cy="1525637"/>
          </a:xfrm>
          <a:prstGeom prst="rect">
            <a:avLst/>
          </a:prstGeom>
          <a:ln w="12700">
            <a:miter lim="400000"/>
          </a:ln>
        </p:spPr>
      </p:pic>
      <p:pic>
        <p:nvPicPr>
          <p:cNvPr id="163" name="stores-6.png"/>
          <p:cNvPicPr/>
          <p:nvPr/>
        </p:nvPicPr>
        <p:blipFill>
          <a:blip r:embed="rId10">
            <a:extLst/>
          </a:blip>
          <a:srcRect l="40430" t="48514" r="50497" b="8816"/>
          <a:stretch>
            <a:fillRect/>
          </a:stretch>
        </p:blipFill>
        <p:spPr>
          <a:xfrm>
            <a:off x="3696966" y="2495366"/>
            <a:ext cx="829568" cy="2194657"/>
          </a:xfrm>
          <a:prstGeom prst="rect">
            <a:avLst/>
          </a:prstGeom>
          <a:ln w="12700">
            <a:miter lim="400000"/>
          </a:ln>
        </p:spPr>
      </p:pic>
      <p:pic>
        <p:nvPicPr>
          <p:cNvPr id="164" name="stores-5.png"/>
          <p:cNvPicPr/>
          <p:nvPr/>
        </p:nvPicPr>
        <p:blipFill>
          <a:blip r:embed="rId11">
            <a:extLst/>
          </a:blip>
          <a:srcRect l="44475" t="36681" r="45859" b="8679"/>
          <a:stretch>
            <a:fillRect/>
          </a:stretch>
        </p:blipFill>
        <p:spPr>
          <a:xfrm>
            <a:off x="4066804" y="1886696"/>
            <a:ext cx="883817" cy="2810359"/>
          </a:xfrm>
          <a:prstGeom prst="rect">
            <a:avLst/>
          </a:prstGeom>
          <a:ln w="12700">
            <a:miter lim="400000"/>
          </a:ln>
        </p:spPr>
      </p:pic>
      <p:pic>
        <p:nvPicPr>
          <p:cNvPr id="165" name="stores-4.png"/>
          <p:cNvPicPr/>
          <p:nvPr/>
        </p:nvPicPr>
        <p:blipFill>
          <a:blip r:embed="rId12">
            <a:extLst/>
          </a:blip>
          <a:srcRect l="49868" t="31139" r="39049" b="10183"/>
          <a:stretch>
            <a:fillRect/>
          </a:stretch>
        </p:blipFill>
        <p:spPr>
          <a:xfrm>
            <a:off x="4560021" y="1601652"/>
            <a:ext cx="1013297" cy="3018049"/>
          </a:xfrm>
          <a:prstGeom prst="rect">
            <a:avLst/>
          </a:prstGeom>
          <a:ln w="12700">
            <a:miter lim="400000"/>
          </a:ln>
        </p:spPr>
      </p:pic>
      <p:pic>
        <p:nvPicPr>
          <p:cNvPr id="166" name="stores-3.png"/>
          <p:cNvPicPr/>
          <p:nvPr/>
        </p:nvPicPr>
        <p:blipFill>
          <a:blip r:embed="rId13">
            <a:extLst/>
          </a:blip>
          <a:srcRect l="55457" t="15444" r="28068" b="13063"/>
          <a:stretch>
            <a:fillRect/>
          </a:stretch>
        </p:blipFill>
        <p:spPr>
          <a:xfrm>
            <a:off x="5071022" y="794409"/>
            <a:ext cx="1506439" cy="3677171"/>
          </a:xfrm>
          <a:prstGeom prst="rect">
            <a:avLst/>
          </a:prstGeom>
          <a:ln w="12700">
            <a:miter lim="400000"/>
          </a:ln>
        </p:spPr>
      </p:pic>
      <p:pic>
        <p:nvPicPr>
          <p:cNvPr id="167" name="stores-2.png"/>
          <p:cNvPicPr/>
          <p:nvPr/>
        </p:nvPicPr>
        <p:blipFill>
          <a:blip r:embed="rId14">
            <a:extLst/>
          </a:blip>
          <a:srcRect l="65524" t="2759" r="17475" b="19756"/>
          <a:stretch>
            <a:fillRect/>
          </a:stretch>
        </p:blipFill>
        <p:spPr>
          <a:xfrm>
            <a:off x="5991525" y="141947"/>
            <a:ext cx="1554547" cy="3985357"/>
          </a:xfrm>
          <a:prstGeom prst="rect">
            <a:avLst/>
          </a:prstGeom>
          <a:ln w="12700">
            <a:miter lim="400000"/>
          </a:ln>
        </p:spPr>
      </p:pic>
      <p:pic>
        <p:nvPicPr>
          <p:cNvPr id="168" name="Stores-1.png"/>
          <p:cNvPicPr/>
          <p:nvPr/>
        </p:nvPicPr>
        <p:blipFill>
          <a:blip r:embed="rId15">
            <a:extLst/>
          </a:blip>
          <a:srcRect l="77823" b="35836"/>
          <a:stretch>
            <a:fillRect/>
          </a:stretch>
        </p:blipFill>
        <p:spPr>
          <a:xfrm>
            <a:off x="7116142" y="2"/>
            <a:ext cx="2027858" cy="3300227"/>
          </a:xfrm>
          <a:prstGeom prst="rect">
            <a:avLst/>
          </a:prstGeom>
          <a:ln w="12700">
            <a:miter lim="400000"/>
          </a:ln>
        </p:spPr>
      </p:pic>
      <p:pic>
        <p:nvPicPr>
          <p:cNvPr id="169" name="air-bnb.png"/>
          <p:cNvPicPr/>
          <p:nvPr/>
        </p:nvPicPr>
        <p:blipFill>
          <a:blip r:embed="rId16">
            <a:extLst/>
          </a:blip>
          <a:srcRect l="39017" r="36964" b="47147"/>
          <a:stretch>
            <a:fillRect/>
          </a:stretch>
        </p:blipFill>
        <p:spPr>
          <a:xfrm>
            <a:off x="3567784" y="1"/>
            <a:ext cx="2196183" cy="2718458"/>
          </a:xfrm>
          <a:prstGeom prst="rect">
            <a:avLst/>
          </a:prstGeom>
          <a:ln w="12700">
            <a:miter lim="400000"/>
          </a:ln>
        </p:spPr>
      </p:pic>
      <p:pic>
        <p:nvPicPr>
          <p:cNvPr id="170" name="taxi-mask.png"/>
          <p:cNvPicPr/>
          <p:nvPr/>
        </p:nvPicPr>
        <p:blipFill>
          <a:blip r:embed="rId17">
            <a:extLst/>
          </a:blip>
          <a:srcRect l="23049" t="68705" r="35895"/>
          <a:stretch>
            <a:fillRect/>
          </a:stretch>
        </p:blipFill>
        <p:spPr>
          <a:xfrm>
            <a:off x="2088416" y="3564049"/>
            <a:ext cx="3754041" cy="1609614"/>
          </a:xfrm>
          <a:prstGeom prst="rect">
            <a:avLst/>
          </a:prstGeom>
          <a:ln w="12700">
            <a:miter lim="400000"/>
          </a:ln>
        </p:spPr>
      </p:pic>
      <p:grpSp>
        <p:nvGrpSpPr>
          <p:cNvPr id="4" name="Group 3"/>
          <p:cNvGrpSpPr/>
          <p:nvPr/>
        </p:nvGrpSpPr>
        <p:grpSpPr>
          <a:xfrm>
            <a:off x="2796782" y="985838"/>
            <a:ext cx="3310415" cy="3114675"/>
            <a:chOff x="2796782" y="985838"/>
            <a:chExt cx="3310415" cy="3114675"/>
          </a:xfrm>
        </p:grpSpPr>
        <p:sp>
          <p:nvSpPr>
            <p:cNvPr id="26" name="Oval 25"/>
            <p:cNvSpPr/>
            <p:nvPr/>
          </p:nvSpPr>
          <p:spPr>
            <a:xfrm>
              <a:off x="2900364" y="985838"/>
              <a:ext cx="3114675" cy="311467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013" dirty="0"/>
            </a:p>
          </p:txBody>
        </p:sp>
        <p:pic>
          <p:nvPicPr>
            <p:cNvPr id="2" name="Picture 1"/>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2796782" y="1590709"/>
              <a:ext cx="3310415" cy="2139881"/>
            </a:xfrm>
            <a:prstGeom prst="rect">
              <a:avLst/>
            </a:prstGeom>
          </p:spPr>
        </p:pic>
      </p:grpSp>
      <p:sp>
        <p:nvSpPr>
          <p:cNvPr id="5" name="Rectangle 4"/>
          <p:cNvSpPr/>
          <p:nvPr/>
        </p:nvSpPr>
        <p:spPr>
          <a:xfrm>
            <a:off x="-28376" y="-15669"/>
            <a:ext cx="9203233" cy="5173664"/>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148896312"/>
      </p:ext>
    </p:extLst>
  </p:cSld>
  <p:clrMapOvr>
    <a:masterClrMapping/>
  </p:clrMapOvr>
  <p:transition xmlns:p14="http://schemas.microsoft.com/office/powerpoint/2010/main" spd="med">
    <p:fade/>
  </p:transition>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64" fill="hold"/>
                                        <p:tgtEl>
                                          <p:spTgt spid="3"/>
                                        </p:tgtEl>
                                      </p:cBhvr>
                                    </p:cmd>
                                  </p:childTnLst>
                                </p:cTn>
                              </p:par>
                              <p:par>
                                <p:cTn id="7" presetID="10" presetClass="entr" presetSubtype="0" fill="hold" nodeType="withEffect">
                                  <p:stCondLst>
                                    <p:cond delay="1300"/>
                                  </p:stCondLst>
                                  <p:childTnLst>
                                    <p:set>
                                      <p:cBhvr>
                                        <p:cTn id="8" dur="1" fill="hold">
                                          <p:stCondLst>
                                            <p:cond delay="0"/>
                                          </p:stCondLst>
                                        </p:cTn>
                                        <p:tgtEl>
                                          <p:spTgt spid="170"/>
                                        </p:tgtEl>
                                        <p:attrNameLst>
                                          <p:attrName>style.visibility</p:attrName>
                                        </p:attrNameLst>
                                      </p:cBhvr>
                                      <p:to>
                                        <p:strVal val="visible"/>
                                      </p:to>
                                    </p:set>
                                    <p:animEffect transition="in" filter="fade">
                                      <p:cBhvr>
                                        <p:cTn id="9" dur="500"/>
                                        <p:tgtEl>
                                          <p:spTgt spid="170"/>
                                        </p:tgtEl>
                                      </p:cBhvr>
                                    </p:animEffect>
                                  </p:childTnLst>
                                </p:cTn>
                              </p:par>
                              <p:par>
                                <p:cTn id="10" presetID="10" presetClass="entr" presetSubtype="0" fill="hold" grpId="0" nodeType="withEffect">
                                  <p:stCondLst>
                                    <p:cond delay="1400"/>
                                  </p:stCondLst>
                                  <p:iterate>
                                    <p:tmAbs val="0"/>
                                  </p:iterate>
                                  <p:childTnLst>
                                    <p:set>
                                      <p:cBhvr>
                                        <p:cTn id="11" fill="hold"/>
                                        <p:tgtEl>
                                          <p:spTgt spid="160"/>
                                        </p:tgtEl>
                                        <p:attrNameLst>
                                          <p:attrName>style.visibility</p:attrName>
                                        </p:attrNameLst>
                                      </p:cBhvr>
                                      <p:to>
                                        <p:strVal val="visible"/>
                                      </p:to>
                                    </p:set>
                                    <p:animEffect transition="in" filter="fade">
                                      <p:cBhvr>
                                        <p:cTn id="12" dur="500"/>
                                        <p:tgtEl>
                                          <p:spTgt spid="160"/>
                                        </p:tgtEl>
                                      </p:cBhvr>
                                    </p:animEffect>
                                  </p:childTnLst>
                                </p:cTn>
                              </p:par>
                              <p:par>
                                <p:cTn id="13" presetID="10" presetClass="entr" presetSubtype="0" fill="hold" grpId="0" nodeType="withEffect">
                                  <p:stCondLst>
                                    <p:cond delay="1500"/>
                                  </p:stCondLst>
                                  <p:iterate>
                                    <p:tmAbs val="0"/>
                                  </p:iterate>
                                  <p:childTnLst>
                                    <p:set>
                                      <p:cBhvr>
                                        <p:cTn id="14" fill="hold"/>
                                        <p:tgtEl>
                                          <p:spTgt spid="161"/>
                                        </p:tgtEl>
                                        <p:attrNameLst>
                                          <p:attrName>style.visibility</p:attrName>
                                        </p:attrNameLst>
                                      </p:cBhvr>
                                      <p:to>
                                        <p:strVal val="visible"/>
                                      </p:to>
                                    </p:set>
                                    <p:animEffect transition="in" filter="fade">
                                      <p:cBhvr>
                                        <p:cTn id="15" dur="500"/>
                                        <p:tgtEl>
                                          <p:spTgt spid="161"/>
                                        </p:tgtEl>
                                      </p:cBhvr>
                                    </p:animEffect>
                                  </p:childTnLst>
                                </p:cTn>
                              </p:par>
                              <p:par>
                                <p:cTn id="16" presetID="10" presetClass="entr" presetSubtype="0" fill="hold" grpId="0" nodeType="withEffect">
                                  <p:stCondLst>
                                    <p:cond delay="1600"/>
                                  </p:stCondLst>
                                  <p:iterate>
                                    <p:tmAbs val="0"/>
                                  </p:iterate>
                                  <p:childTnLst>
                                    <p:set>
                                      <p:cBhvr>
                                        <p:cTn id="17" fill="hold"/>
                                        <p:tgtEl>
                                          <p:spTgt spid="162"/>
                                        </p:tgtEl>
                                        <p:attrNameLst>
                                          <p:attrName>style.visibility</p:attrName>
                                        </p:attrNameLst>
                                      </p:cBhvr>
                                      <p:to>
                                        <p:strVal val="visible"/>
                                      </p:to>
                                    </p:set>
                                    <p:animEffect transition="in" filter="fade">
                                      <p:cBhvr>
                                        <p:cTn id="18" dur="500"/>
                                        <p:tgtEl>
                                          <p:spTgt spid="162"/>
                                        </p:tgtEl>
                                      </p:cBhvr>
                                    </p:animEffect>
                                  </p:childTnLst>
                                </p:cTn>
                              </p:par>
                              <p:par>
                                <p:cTn id="19" presetID="10" presetClass="entr" presetSubtype="0" fill="hold" grpId="0" nodeType="withEffect">
                                  <p:stCondLst>
                                    <p:cond delay="1800"/>
                                  </p:stCondLst>
                                  <p:iterate>
                                    <p:tmAbs val="0"/>
                                  </p:iterate>
                                  <p:childTnLst>
                                    <p:set>
                                      <p:cBhvr>
                                        <p:cTn id="20" fill="hold"/>
                                        <p:tgtEl>
                                          <p:spTgt spid="159"/>
                                        </p:tgtEl>
                                        <p:attrNameLst>
                                          <p:attrName>style.visibility</p:attrName>
                                        </p:attrNameLst>
                                      </p:cBhvr>
                                      <p:to>
                                        <p:strVal val="visible"/>
                                      </p:to>
                                    </p:set>
                                    <p:animEffect transition="in" filter="fade">
                                      <p:cBhvr>
                                        <p:cTn id="21" dur="1000"/>
                                        <p:tgtEl>
                                          <p:spTgt spid="159"/>
                                        </p:tgtEl>
                                      </p:cBhvr>
                                    </p:animEffect>
                                  </p:childTnLst>
                                </p:cTn>
                              </p:par>
                              <p:par>
                                <p:cTn id="22" presetID="10" presetClass="entr" presetSubtype="0" fill="hold" grpId="0" nodeType="withEffect">
                                  <p:stCondLst>
                                    <p:cond delay="2000"/>
                                  </p:stCondLst>
                                  <p:iterate>
                                    <p:tmAbs val="0"/>
                                  </p:iterate>
                                  <p:childTnLst>
                                    <p:set>
                                      <p:cBhvr>
                                        <p:cTn id="23" fill="hold"/>
                                        <p:tgtEl>
                                          <p:spTgt spid="163"/>
                                        </p:tgtEl>
                                        <p:attrNameLst>
                                          <p:attrName>style.visibility</p:attrName>
                                        </p:attrNameLst>
                                      </p:cBhvr>
                                      <p:to>
                                        <p:strVal val="visible"/>
                                      </p:to>
                                    </p:set>
                                    <p:animEffect transition="in" filter="fade">
                                      <p:cBhvr>
                                        <p:cTn id="24" dur="1000"/>
                                        <p:tgtEl>
                                          <p:spTgt spid="163"/>
                                        </p:tgtEl>
                                      </p:cBhvr>
                                    </p:animEffect>
                                  </p:childTnLst>
                                </p:cTn>
                              </p:par>
                              <p:par>
                                <p:cTn id="25" presetID="10" presetClass="entr" presetSubtype="0" fill="hold" grpId="0" nodeType="withEffect">
                                  <p:stCondLst>
                                    <p:cond delay="2200"/>
                                  </p:stCondLst>
                                  <p:iterate>
                                    <p:tmAbs val="0"/>
                                  </p:iterate>
                                  <p:childTnLst>
                                    <p:set>
                                      <p:cBhvr>
                                        <p:cTn id="26" fill="hold"/>
                                        <p:tgtEl>
                                          <p:spTgt spid="164"/>
                                        </p:tgtEl>
                                        <p:attrNameLst>
                                          <p:attrName>style.visibility</p:attrName>
                                        </p:attrNameLst>
                                      </p:cBhvr>
                                      <p:to>
                                        <p:strVal val="visible"/>
                                      </p:to>
                                    </p:set>
                                    <p:animEffect transition="in" filter="fade">
                                      <p:cBhvr>
                                        <p:cTn id="27" dur="1000"/>
                                        <p:tgtEl>
                                          <p:spTgt spid="164"/>
                                        </p:tgtEl>
                                      </p:cBhvr>
                                    </p:animEffect>
                                  </p:childTnLst>
                                </p:cTn>
                              </p:par>
                              <p:par>
                                <p:cTn id="28" presetID="10" presetClass="entr" presetSubtype="0" fill="hold" grpId="0" nodeType="withEffect">
                                  <p:stCondLst>
                                    <p:cond delay="2300"/>
                                  </p:stCondLst>
                                  <p:iterate>
                                    <p:tmAbs val="0"/>
                                  </p:iterate>
                                  <p:childTnLst>
                                    <p:set>
                                      <p:cBhvr>
                                        <p:cTn id="29" fill="hold"/>
                                        <p:tgtEl>
                                          <p:spTgt spid="165"/>
                                        </p:tgtEl>
                                        <p:attrNameLst>
                                          <p:attrName>style.visibility</p:attrName>
                                        </p:attrNameLst>
                                      </p:cBhvr>
                                      <p:to>
                                        <p:strVal val="visible"/>
                                      </p:to>
                                    </p:set>
                                    <p:animEffect transition="in" filter="fade">
                                      <p:cBhvr>
                                        <p:cTn id="30" dur="1000"/>
                                        <p:tgtEl>
                                          <p:spTgt spid="165"/>
                                        </p:tgtEl>
                                      </p:cBhvr>
                                    </p:animEffect>
                                  </p:childTnLst>
                                </p:cTn>
                              </p:par>
                              <p:par>
                                <p:cTn id="31" presetID="10" presetClass="entr" presetSubtype="0" fill="hold" grpId="0" nodeType="withEffect">
                                  <p:stCondLst>
                                    <p:cond delay="2400"/>
                                  </p:stCondLst>
                                  <p:iterate>
                                    <p:tmAbs val="0"/>
                                  </p:iterate>
                                  <p:childTnLst>
                                    <p:set>
                                      <p:cBhvr>
                                        <p:cTn id="32" fill="hold"/>
                                        <p:tgtEl>
                                          <p:spTgt spid="166"/>
                                        </p:tgtEl>
                                        <p:attrNameLst>
                                          <p:attrName>style.visibility</p:attrName>
                                        </p:attrNameLst>
                                      </p:cBhvr>
                                      <p:to>
                                        <p:strVal val="visible"/>
                                      </p:to>
                                    </p:set>
                                    <p:animEffect transition="in" filter="fade">
                                      <p:cBhvr>
                                        <p:cTn id="33" dur="1000"/>
                                        <p:tgtEl>
                                          <p:spTgt spid="166"/>
                                        </p:tgtEl>
                                      </p:cBhvr>
                                    </p:animEffect>
                                  </p:childTnLst>
                                </p:cTn>
                              </p:par>
                              <p:par>
                                <p:cTn id="34" presetID="10" presetClass="entr" presetSubtype="0" fill="hold" grpId="0" nodeType="withEffect">
                                  <p:stCondLst>
                                    <p:cond delay="2500"/>
                                  </p:stCondLst>
                                  <p:iterate>
                                    <p:tmAbs val="0"/>
                                  </p:iterate>
                                  <p:childTnLst>
                                    <p:set>
                                      <p:cBhvr>
                                        <p:cTn id="35" fill="hold"/>
                                        <p:tgtEl>
                                          <p:spTgt spid="167"/>
                                        </p:tgtEl>
                                        <p:attrNameLst>
                                          <p:attrName>style.visibility</p:attrName>
                                        </p:attrNameLst>
                                      </p:cBhvr>
                                      <p:to>
                                        <p:strVal val="visible"/>
                                      </p:to>
                                    </p:set>
                                    <p:animEffect transition="in" filter="fade">
                                      <p:cBhvr>
                                        <p:cTn id="36" dur="1000"/>
                                        <p:tgtEl>
                                          <p:spTgt spid="167"/>
                                        </p:tgtEl>
                                      </p:cBhvr>
                                    </p:animEffect>
                                  </p:childTnLst>
                                </p:cTn>
                              </p:par>
                              <p:par>
                                <p:cTn id="37" presetID="10" presetClass="entr" presetSubtype="0" fill="hold" grpId="0" nodeType="withEffect">
                                  <p:stCondLst>
                                    <p:cond delay="2600"/>
                                  </p:stCondLst>
                                  <p:iterate>
                                    <p:tmAbs val="0"/>
                                  </p:iterate>
                                  <p:childTnLst>
                                    <p:set>
                                      <p:cBhvr>
                                        <p:cTn id="38" fill="hold"/>
                                        <p:tgtEl>
                                          <p:spTgt spid="168"/>
                                        </p:tgtEl>
                                        <p:attrNameLst>
                                          <p:attrName>style.visibility</p:attrName>
                                        </p:attrNameLst>
                                      </p:cBhvr>
                                      <p:to>
                                        <p:strVal val="visible"/>
                                      </p:to>
                                    </p:set>
                                    <p:animEffect transition="in" filter="fade">
                                      <p:cBhvr>
                                        <p:cTn id="39" dur="1000"/>
                                        <p:tgtEl>
                                          <p:spTgt spid="168"/>
                                        </p:tgtEl>
                                      </p:cBhvr>
                                    </p:animEffect>
                                  </p:childTnLst>
                                </p:cTn>
                              </p:par>
                              <p:par>
                                <p:cTn id="40" presetID="10" presetClass="entr" presetSubtype="0" fill="hold" grpId="0" nodeType="withEffect">
                                  <p:stCondLst>
                                    <p:cond delay="2800"/>
                                  </p:stCondLst>
                                  <p:iterate>
                                    <p:tmAbs val="0"/>
                                  </p:iterate>
                                  <p:childTnLst>
                                    <p:set>
                                      <p:cBhvr>
                                        <p:cTn id="41" fill="hold"/>
                                        <p:tgtEl>
                                          <p:spTgt spid="169"/>
                                        </p:tgtEl>
                                        <p:attrNameLst>
                                          <p:attrName>style.visibility</p:attrName>
                                        </p:attrNameLst>
                                      </p:cBhvr>
                                      <p:to>
                                        <p:strVal val="visible"/>
                                      </p:to>
                                    </p:set>
                                    <p:animEffect transition="in" filter="fade">
                                      <p:cBhvr>
                                        <p:cTn id="42" dur="1000"/>
                                        <p:tgtEl>
                                          <p:spTgt spid="169"/>
                                        </p:tgtEl>
                                      </p:cBhvr>
                                    </p:animEffect>
                                  </p:childTnLst>
                                </p:cTn>
                              </p:par>
                            </p:childTnLst>
                          </p:cTn>
                        </p:par>
                        <p:par>
                          <p:cTn id="43" fill="hold">
                            <p:stCondLst>
                              <p:cond delay="3800"/>
                            </p:stCondLst>
                            <p:childTnLst>
                              <p:par>
                                <p:cTn id="44" presetID="10" presetClass="entr" presetSubtype="0" fill="hold" nodeType="afterEffect">
                                  <p:stCondLst>
                                    <p:cond delay="0"/>
                                  </p:stCondLst>
                                  <p:childTnLst>
                                    <p:set>
                                      <p:cBhvr>
                                        <p:cTn id="45" dur="1" fill="hold">
                                          <p:stCondLst>
                                            <p:cond delay="0"/>
                                          </p:stCondLst>
                                        </p:cTn>
                                        <p:tgtEl>
                                          <p:spTgt spid="4"/>
                                        </p:tgtEl>
                                        <p:attrNameLst>
                                          <p:attrName>style.visibility</p:attrName>
                                        </p:attrNameLst>
                                      </p:cBhvr>
                                      <p:to>
                                        <p:strVal val="visible"/>
                                      </p:to>
                                    </p:set>
                                    <p:animEffect transition="in" filter="fade">
                                      <p:cBhvr>
                                        <p:cTn id="4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p:cTn id="47" fill="hold" display="0">
                  <p:stCondLst>
                    <p:cond delay="indefinite"/>
                  </p:stCondLst>
                </p:cTn>
                <p:tgtEl>
                  <p:spTgt spid="3"/>
                </p:tgtEl>
              </p:cMediaNode>
            </p:video>
            <p:seq concurrent="1" nextAc="seek">
              <p:cTn id="48" restart="whenNotActive" fill="hold" evtFilter="cancelBubble" nodeType="interactiveSeq">
                <p:stCondLst>
                  <p:cond evt="onClick" delay="0">
                    <p:tgtEl>
                      <p:spTgt spid="3"/>
                    </p:tgtEl>
                  </p:cond>
                </p:stCondLst>
                <p:endSync evt="end" delay="0">
                  <p:rtn val="all"/>
                </p:endSync>
                <p:childTnLst>
                  <p:par>
                    <p:cTn id="49" fill="hold">
                      <p:stCondLst>
                        <p:cond delay="0"/>
                      </p:stCondLst>
                      <p:childTnLst>
                        <p:par>
                          <p:cTn id="50" fill="hold">
                            <p:stCondLst>
                              <p:cond delay="0"/>
                            </p:stCondLst>
                            <p:childTnLst>
                              <p:par>
                                <p:cTn id="51" presetID="2" presetClass="mediacall" presetSubtype="0" fill="hold" nodeType="clickEffect">
                                  <p:stCondLst>
                                    <p:cond delay="0"/>
                                  </p:stCondLst>
                                  <p:childTnLst>
                                    <p:cmd type="call" cmd="togglePause">
                                      <p:cBhvr>
                                        <p:cTn id="52" dur="1" fill="hold"/>
                                        <p:tgtEl>
                                          <p:spTgt spid="3"/>
                                        </p:tgtEl>
                                      </p:cBhvr>
                                    </p:cmd>
                                  </p:childTnLst>
                                </p:cTn>
                              </p:par>
                            </p:childTnLst>
                          </p:cTn>
                        </p:par>
                      </p:childTnLst>
                    </p:cTn>
                  </p:par>
                </p:childTnLst>
              </p:cTn>
              <p:nextCondLst>
                <p:cond evt="onClick" delay="0">
                  <p:tgtEl>
                    <p:spTgt spid="3"/>
                  </p:tgtEl>
                </p:cond>
              </p:nextCondLst>
            </p:seq>
          </p:childTnLst>
        </p:cTn>
      </p:par>
    </p:tnLst>
    <p:bldLst>
      <p:bldP spid="159" grpId="0" animBg="1" advAuto="0"/>
      <p:bldP spid="160" grpId="0" animBg="1" advAuto="0"/>
      <p:bldP spid="161" grpId="0" animBg="1" advAuto="0"/>
      <p:bldP spid="162" grpId="0" animBg="1" advAuto="0"/>
      <p:bldP spid="163" grpId="0" animBg="1" advAuto="0"/>
      <p:bldP spid="164" grpId="0" animBg="1" advAuto="0"/>
      <p:bldP spid="165" grpId="0" animBg="1" advAuto="0"/>
      <p:bldP spid="166" grpId="0" animBg="1" advAuto="0"/>
      <p:bldP spid="167" grpId="0" animBg="1" advAuto="0"/>
      <p:bldP spid="168" grpId="0" animBg="1" advAuto="0"/>
      <p:bldP spid="169" grpId="0" animBg="1" advAuto="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0" y="0"/>
            <a:ext cx="9144000" cy="5143500"/>
          </a:xfrm>
          <a:prstGeom prst="rect">
            <a:avLst/>
          </a:prstGeom>
        </p:spPr>
      </p:pic>
      <p:sp>
        <p:nvSpPr>
          <p:cNvPr id="5" name="Text Placeholder 31"/>
          <p:cNvSpPr txBox="1">
            <a:spLocks/>
          </p:cNvSpPr>
          <p:nvPr/>
        </p:nvSpPr>
        <p:spPr>
          <a:xfrm>
            <a:off x="3378200" y="1168400"/>
            <a:ext cx="5575300" cy="1750422"/>
          </a:xfrm>
          <a:prstGeom prst="rect">
            <a:avLst/>
          </a:prstGeom>
        </p:spPr>
        <p:txBody>
          <a:bodyPr vert="horz" wrap="square" lIns="0" tIns="0" rIns="0" bIns="0" anchor="b" anchorCtr="0">
            <a:noAutofit/>
          </a:bodyPr>
          <a:lstStyle>
            <a:lvl1pPr marL="0" indent="0" algn="l" defTabSz="914400" rtl="0" eaLnBrk="1" latinLnBrk="0" hangingPunct="1">
              <a:lnSpc>
                <a:spcPct val="80000"/>
              </a:lnSpc>
              <a:spcBef>
                <a:spcPts val="1000"/>
              </a:spcBef>
              <a:buFontTx/>
              <a:buNone/>
              <a:defRPr sz="4267" b="1" kern="1200" spc="-180" baseline="0">
                <a:solidFill>
                  <a:srgbClr val="348798"/>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600" spc="-60" dirty="0" smtClean="0">
                <a:solidFill>
                  <a:schemeClr val="bg1"/>
                </a:solidFill>
                <a:latin typeface="Gotham Medium" pitchFamily="50" charset="0"/>
                <a:cs typeface="Gotham Medium" pitchFamily="50" charset="0"/>
              </a:rPr>
              <a:t>WHAT IS A </a:t>
            </a:r>
            <a:br>
              <a:rPr lang="en-US" sz="3600" spc="-60" dirty="0" smtClean="0">
                <a:solidFill>
                  <a:schemeClr val="bg1"/>
                </a:solidFill>
                <a:latin typeface="Gotham Medium" pitchFamily="50" charset="0"/>
                <a:cs typeface="Gotham Medium" pitchFamily="50" charset="0"/>
              </a:rPr>
            </a:br>
            <a:r>
              <a:rPr lang="en-US" sz="3600" spc="-60" dirty="0" smtClean="0">
                <a:solidFill>
                  <a:schemeClr val="bg1"/>
                </a:solidFill>
                <a:latin typeface="Gotham Medium" pitchFamily="50" charset="0"/>
                <a:cs typeface="Gotham Medium" pitchFamily="50" charset="0"/>
              </a:rPr>
              <a:t>SOFTWARE BUSINESS?</a:t>
            </a:r>
            <a:endParaRPr lang="en-US" sz="3600" spc="-60" dirty="0">
              <a:solidFill>
                <a:schemeClr val="bg1"/>
              </a:solidFill>
              <a:latin typeface="Gotham Medium" pitchFamily="50" charset="0"/>
              <a:cs typeface="Gotham Medium" pitchFamily="50" charset="0"/>
            </a:endParaRPr>
          </a:p>
        </p:txBody>
      </p:sp>
    </p:spTree>
    <p:extLst>
      <p:ext uri="{BB962C8B-B14F-4D97-AF65-F5344CB8AC3E}">
        <p14:creationId xmlns:p14="http://schemas.microsoft.com/office/powerpoint/2010/main" val="2881507209"/>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5745038" y="2203447"/>
            <a:ext cx="1874520" cy="1874520"/>
            <a:chOff x="4483568" y="1828800"/>
            <a:chExt cx="1874520" cy="1874520"/>
          </a:xfrm>
        </p:grpSpPr>
        <p:sp>
          <p:nvSpPr>
            <p:cNvPr id="39" name="Oval 38"/>
            <p:cNvSpPr/>
            <p:nvPr/>
          </p:nvSpPr>
          <p:spPr>
            <a:xfrm>
              <a:off x="4483568" y="1828800"/>
              <a:ext cx="1874520" cy="1874520"/>
            </a:xfrm>
            <a:prstGeom prst="ellipse">
              <a:avLst/>
            </a:prstGeom>
            <a:solidFill>
              <a:srgbClr val="277F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1" name="Group 50"/>
            <p:cNvGrpSpPr/>
            <p:nvPr/>
          </p:nvGrpSpPr>
          <p:grpSpPr>
            <a:xfrm>
              <a:off x="4909301" y="2164850"/>
              <a:ext cx="1015933" cy="1078589"/>
              <a:chOff x="1500034" y="746281"/>
              <a:chExt cx="416038" cy="441697"/>
            </a:xfrm>
          </p:grpSpPr>
          <p:sp>
            <p:nvSpPr>
              <p:cNvPr id="52" name="Freeform 48"/>
              <p:cNvSpPr>
                <a:spLocks/>
              </p:cNvSpPr>
              <p:nvPr/>
            </p:nvSpPr>
            <p:spPr bwMode="auto">
              <a:xfrm>
                <a:off x="1500034" y="990955"/>
                <a:ext cx="416038" cy="197023"/>
              </a:xfrm>
              <a:custGeom>
                <a:avLst/>
                <a:gdLst>
                  <a:gd name="T0" fmla="*/ 72 w 192"/>
                  <a:gd name="T1" fmla="*/ 2 h 91"/>
                  <a:gd name="T2" fmla="*/ 72 w 192"/>
                  <a:gd name="T3" fmla="*/ 27 h 91"/>
                  <a:gd name="T4" fmla="*/ 20 w 192"/>
                  <a:gd name="T5" fmla="*/ 46 h 91"/>
                  <a:gd name="T6" fmla="*/ 0 w 192"/>
                  <a:gd name="T7" fmla="*/ 75 h 91"/>
                  <a:gd name="T8" fmla="*/ 0 w 192"/>
                  <a:gd name="T9" fmla="*/ 91 h 91"/>
                  <a:gd name="T10" fmla="*/ 192 w 192"/>
                  <a:gd name="T11" fmla="*/ 91 h 91"/>
                  <a:gd name="T12" fmla="*/ 192 w 192"/>
                  <a:gd name="T13" fmla="*/ 75 h 91"/>
                  <a:gd name="T14" fmla="*/ 172 w 192"/>
                  <a:gd name="T15" fmla="*/ 46 h 91"/>
                  <a:gd name="T16" fmla="*/ 120 w 192"/>
                  <a:gd name="T17" fmla="*/ 27 h 91"/>
                  <a:gd name="T18" fmla="*/ 120 w 192"/>
                  <a:gd name="T19"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2" h="91">
                    <a:moveTo>
                      <a:pt x="72" y="2"/>
                    </a:moveTo>
                    <a:cubicBezTo>
                      <a:pt x="72" y="27"/>
                      <a:pt x="72" y="27"/>
                      <a:pt x="72" y="27"/>
                    </a:cubicBezTo>
                    <a:cubicBezTo>
                      <a:pt x="20" y="46"/>
                      <a:pt x="20" y="46"/>
                      <a:pt x="20" y="46"/>
                    </a:cubicBezTo>
                    <a:cubicBezTo>
                      <a:pt x="8" y="51"/>
                      <a:pt x="0" y="62"/>
                      <a:pt x="0" y="75"/>
                    </a:cubicBezTo>
                    <a:cubicBezTo>
                      <a:pt x="0" y="91"/>
                      <a:pt x="0" y="91"/>
                      <a:pt x="0" y="91"/>
                    </a:cubicBezTo>
                    <a:cubicBezTo>
                      <a:pt x="192" y="91"/>
                      <a:pt x="192" y="91"/>
                      <a:pt x="192" y="91"/>
                    </a:cubicBezTo>
                    <a:cubicBezTo>
                      <a:pt x="192" y="75"/>
                      <a:pt x="192" y="75"/>
                      <a:pt x="192" y="75"/>
                    </a:cubicBezTo>
                    <a:cubicBezTo>
                      <a:pt x="192" y="62"/>
                      <a:pt x="184" y="51"/>
                      <a:pt x="172" y="46"/>
                    </a:cubicBezTo>
                    <a:cubicBezTo>
                      <a:pt x="120" y="27"/>
                      <a:pt x="120" y="27"/>
                      <a:pt x="120" y="27"/>
                    </a:cubicBezTo>
                    <a:cubicBezTo>
                      <a:pt x="120" y="0"/>
                      <a:pt x="120" y="0"/>
                      <a:pt x="120" y="0"/>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013" dirty="0"/>
              </a:p>
            </p:txBody>
          </p:sp>
          <p:sp>
            <p:nvSpPr>
              <p:cNvPr id="53" name="Oval 49"/>
              <p:cNvSpPr>
                <a:spLocks noChangeArrowheads="1"/>
              </p:cNvSpPr>
              <p:nvPr/>
            </p:nvSpPr>
            <p:spPr bwMode="auto">
              <a:xfrm>
                <a:off x="1595338" y="746281"/>
                <a:ext cx="219016" cy="262086"/>
              </a:xfrm>
              <a:prstGeom prst="ellipse">
                <a:avLst/>
              </a:pr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013" dirty="0"/>
              </a:p>
            </p:txBody>
          </p:sp>
          <p:sp>
            <p:nvSpPr>
              <p:cNvPr id="54" name="Freeform 50"/>
              <p:cNvSpPr>
                <a:spLocks/>
              </p:cNvSpPr>
              <p:nvPr/>
            </p:nvSpPr>
            <p:spPr bwMode="auto">
              <a:xfrm>
                <a:off x="1598087" y="824174"/>
                <a:ext cx="216266" cy="49485"/>
              </a:xfrm>
              <a:custGeom>
                <a:avLst/>
                <a:gdLst>
                  <a:gd name="T0" fmla="*/ 100 w 100"/>
                  <a:gd name="T1" fmla="*/ 19 h 23"/>
                  <a:gd name="T2" fmla="*/ 95 w 100"/>
                  <a:gd name="T3" fmla="*/ 19 h 23"/>
                  <a:gd name="T4" fmla="*/ 57 w 100"/>
                  <a:gd name="T5" fmla="*/ 0 h 23"/>
                  <a:gd name="T6" fmla="*/ 19 w 100"/>
                  <a:gd name="T7" fmla="*/ 19 h 23"/>
                  <a:gd name="T8" fmla="*/ 0 w 100"/>
                  <a:gd name="T9" fmla="*/ 15 h 23"/>
                </a:gdLst>
                <a:ahLst/>
                <a:cxnLst>
                  <a:cxn ang="0">
                    <a:pos x="T0" y="T1"/>
                  </a:cxn>
                  <a:cxn ang="0">
                    <a:pos x="T2" y="T3"/>
                  </a:cxn>
                  <a:cxn ang="0">
                    <a:pos x="T4" y="T5"/>
                  </a:cxn>
                  <a:cxn ang="0">
                    <a:pos x="T6" y="T7"/>
                  </a:cxn>
                  <a:cxn ang="0">
                    <a:pos x="T8" y="T9"/>
                  </a:cxn>
                </a:cxnLst>
                <a:rect l="0" t="0" r="r" b="b"/>
                <a:pathLst>
                  <a:path w="100" h="23">
                    <a:moveTo>
                      <a:pt x="100" y="19"/>
                    </a:moveTo>
                    <a:cubicBezTo>
                      <a:pt x="98" y="19"/>
                      <a:pt x="97" y="19"/>
                      <a:pt x="95" y="19"/>
                    </a:cubicBezTo>
                    <a:cubicBezTo>
                      <a:pt x="78" y="23"/>
                      <a:pt x="67" y="17"/>
                      <a:pt x="57" y="0"/>
                    </a:cubicBezTo>
                    <a:cubicBezTo>
                      <a:pt x="52" y="11"/>
                      <a:pt x="34" y="19"/>
                      <a:pt x="19" y="19"/>
                    </a:cubicBezTo>
                    <a:cubicBezTo>
                      <a:pt x="12" y="19"/>
                      <a:pt x="6" y="18"/>
                      <a:pt x="0" y="15"/>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013" dirty="0"/>
              </a:p>
            </p:txBody>
          </p:sp>
        </p:grpSp>
      </p:grpSp>
      <p:grpSp>
        <p:nvGrpSpPr>
          <p:cNvPr id="175" name="Group 174"/>
          <p:cNvGrpSpPr/>
          <p:nvPr/>
        </p:nvGrpSpPr>
        <p:grpSpPr>
          <a:xfrm>
            <a:off x="5745038" y="2203447"/>
            <a:ext cx="1874520" cy="1874520"/>
            <a:chOff x="4483568" y="1828800"/>
            <a:chExt cx="1874520" cy="1874520"/>
          </a:xfrm>
        </p:grpSpPr>
        <p:sp>
          <p:nvSpPr>
            <p:cNvPr id="176" name="Oval 175"/>
            <p:cNvSpPr/>
            <p:nvPr/>
          </p:nvSpPr>
          <p:spPr>
            <a:xfrm>
              <a:off x="4483568" y="1828800"/>
              <a:ext cx="1874520" cy="1874520"/>
            </a:xfrm>
            <a:prstGeom prst="ellipse">
              <a:avLst/>
            </a:prstGeom>
            <a:solidFill>
              <a:srgbClr val="DC2A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77" name="Group 176"/>
            <p:cNvGrpSpPr/>
            <p:nvPr/>
          </p:nvGrpSpPr>
          <p:grpSpPr>
            <a:xfrm>
              <a:off x="4909301" y="2164850"/>
              <a:ext cx="1015933" cy="1078589"/>
              <a:chOff x="1500034" y="746281"/>
              <a:chExt cx="416038" cy="441697"/>
            </a:xfrm>
          </p:grpSpPr>
          <p:sp>
            <p:nvSpPr>
              <p:cNvPr id="178" name="Freeform 48"/>
              <p:cNvSpPr>
                <a:spLocks/>
              </p:cNvSpPr>
              <p:nvPr/>
            </p:nvSpPr>
            <p:spPr bwMode="auto">
              <a:xfrm>
                <a:off x="1500034" y="990955"/>
                <a:ext cx="416038" cy="197023"/>
              </a:xfrm>
              <a:custGeom>
                <a:avLst/>
                <a:gdLst>
                  <a:gd name="T0" fmla="*/ 72 w 192"/>
                  <a:gd name="T1" fmla="*/ 2 h 91"/>
                  <a:gd name="T2" fmla="*/ 72 w 192"/>
                  <a:gd name="T3" fmla="*/ 27 h 91"/>
                  <a:gd name="T4" fmla="*/ 20 w 192"/>
                  <a:gd name="T5" fmla="*/ 46 h 91"/>
                  <a:gd name="T6" fmla="*/ 0 w 192"/>
                  <a:gd name="T7" fmla="*/ 75 h 91"/>
                  <a:gd name="T8" fmla="*/ 0 w 192"/>
                  <a:gd name="T9" fmla="*/ 91 h 91"/>
                  <a:gd name="T10" fmla="*/ 192 w 192"/>
                  <a:gd name="T11" fmla="*/ 91 h 91"/>
                  <a:gd name="T12" fmla="*/ 192 w 192"/>
                  <a:gd name="T13" fmla="*/ 75 h 91"/>
                  <a:gd name="T14" fmla="*/ 172 w 192"/>
                  <a:gd name="T15" fmla="*/ 46 h 91"/>
                  <a:gd name="T16" fmla="*/ 120 w 192"/>
                  <a:gd name="T17" fmla="*/ 27 h 91"/>
                  <a:gd name="T18" fmla="*/ 120 w 192"/>
                  <a:gd name="T19"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2" h="91">
                    <a:moveTo>
                      <a:pt x="72" y="2"/>
                    </a:moveTo>
                    <a:cubicBezTo>
                      <a:pt x="72" y="27"/>
                      <a:pt x="72" y="27"/>
                      <a:pt x="72" y="27"/>
                    </a:cubicBezTo>
                    <a:cubicBezTo>
                      <a:pt x="20" y="46"/>
                      <a:pt x="20" y="46"/>
                      <a:pt x="20" y="46"/>
                    </a:cubicBezTo>
                    <a:cubicBezTo>
                      <a:pt x="8" y="51"/>
                      <a:pt x="0" y="62"/>
                      <a:pt x="0" y="75"/>
                    </a:cubicBezTo>
                    <a:cubicBezTo>
                      <a:pt x="0" y="91"/>
                      <a:pt x="0" y="91"/>
                      <a:pt x="0" y="91"/>
                    </a:cubicBezTo>
                    <a:cubicBezTo>
                      <a:pt x="192" y="91"/>
                      <a:pt x="192" y="91"/>
                      <a:pt x="192" y="91"/>
                    </a:cubicBezTo>
                    <a:cubicBezTo>
                      <a:pt x="192" y="75"/>
                      <a:pt x="192" y="75"/>
                      <a:pt x="192" y="75"/>
                    </a:cubicBezTo>
                    <a:cubicBezTo>
                      <a:pt x="192" y="62"/>
                      <a:pt x="184" y="51"/>
                      <a:pt x="172" y="46"/>
                    </a:cubicBezTo>
                    <a:cubicBezTo>
                      <a:pt x="120" y="27"/>
                      <a:pt x="120" y="27"/>
                      <a:pt x="120" y="27"/>
                    </a:cubicBezTo>
                    <a:cubicBezTo>
                      <a:pt x="120" y="0"/>
                      <a:pt x="120" y="0"/>
                      <a:pt x="120" y="0"/>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013" dirty="0"/>
              </a:p>
            </p:txBody>
          </p:sp>
          <p:sp>
            <p:nvSpPr>
              <p:cNvPr id="179" name="Oval 49"/>
              <p:cNvSpPr>
                <a:spLocks noChangeArrowheads="1"/>
              </p:cNvSpPr>
              <p:nvPr/>
            </p:nvSpPr>
            <p:spPr bwMode="auto">
              <a:xfrm>
                <a:off x="1595338" y="746281"/>
                <a:ext cx="219016" cy="262086"/>
              </a:xfrm>
              <a:prstGeom prst="ellipse">
                <a:avLst/>
              </a:pr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013" dirty="0"/>
              </a:p>
            </p:txBody>
          </p:sp>
          <p:sp>
            <p:nvSpPr>
              <p:cNvPr id="180" name="Freeform 50"/>
              <p:cNvSpPr>
                <a:spLocks/>
              </p:cNvSpPr>
              <p:nvPr/>
            </p:nvSpPr>
            <p:spPr bwMode="auto">
              <a:xfrm>
                <a:off x="1598087" y="824174"/>
                <a:ext cx="216266" cy="49485"/>
              </a:xfrm>
              <a:custGeom>
                <a:avLst/>
                <a:gdLst>
                  <a:gd name="T0" fmla="*/ 100 w 100"/>
                  <a:gd name="T1" fmla="*/ 19 h 23"/>
                  <a:gd name="T2" fmla="*/ 95 w 100"/>
                  <a:gd name="T3" fmla="*/ 19 h 23"/>
                  <a:gd name="T4" fmla="*/ 57 w 100"/>
                  <a:gd name="T5" fmla="*/ 0 h 23"/>
                  <a:gd name="T6" fmla="*/ 19 w 100"/>
                  <a:gd name="T7" fmla="*/ 19 h 23"/>
                  <a:gd name="T8" fmla="*/ 0 w 100"/>
                  <a:gd name="T9" fmla="*/ 15 h 23"/>
                </a:gdLst>
                <a:ahLst/>
                <a:cxnLst>
                  <a:cxn ang="0">
                    <a:pos x="T0" y="T1"/>
                  </a:cxn>
                  <a:cxn ang="0">
                    <a:pos x="T2" y="T3"/>
                  </a:cxn>
                  <a:cxn ang="0">
                    <a:pos x="T4" y="T5"/>
                  </a:cxn>
                  <a:cxn ang="0">
                    <a:pos x="T6" y="T7"/>
                  </a:cxn>
                  <a:cxn ang="0">
                    <a:pos x="T8" y="T9"/>
                  </a:cxn>
                </a:cxnLst>
                <a:rect l="0" t="0" r="r" b="b"/>
                <a:pathLst>
                  <a:path w="100" h="23">
                    <a:moveTo>
                      <a:pt x="100" y="19"/>
                    </a:moveTo>
                    <a:cubicBezTo>
                      <a:pt x="98" y="19"/>
                      <a:pt x="97" y="19"/>
                      <a:pt x="95" y="19"/>
                    </a:cubicBezTo>
                    <a:cubicBezTo>
                      <a:pt x="78" y="23"/>
                      <a:pt x="67" y="17"/>
                      <a:pt x="57" y="0"/>
                    </a:cubicBezTo>
                    <a:cubicBezTo>
                      <a:pt x="52" y="11"/>
                      <a:pt x="34" y="19"/>
                      <a:pt x="19" y="19"/>
                    </a:cubicBezTo>
                    <a:cubicBezTo>
                      <a:pt x="12" y="19"/>
                      <a:pt x="6" y="18"/>
                      <a:pt x="0" y="15"/>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013" dirty="0"/>
              </a:p>
            </p:txBody>
          </p:sp>
        </p:grpSp>
      </p:grpSp>
      <p:sp>
        <p:nvSpPr>
          <p:cNvPr id="2" name="Text Placeholder 1"/>
          <p:cNvSpPr>
            <a:spLocks noGrp="1"/>
          </p:cNvSpPr>
          <p:nvPr>
            <p:ph type="body" sz="quarter" idx="13"/>
          </p:nvPr>
        </p:nvSpPr>
        <p:spPr/>
        <p:txBody>
          <a:bodyPr/>
          <a:lstStyle/>
          <a:p>
            <a:pPr algn="ctr"/>
            <a:r>
              <a:rPr lang="en-US" dirty="0" smtClean="0"/>
              <a:t>Playing offense with software</a:t>
            </a:r>
            <a:endParaRPr lang="en-US" dirty="0"/>
          </a:p>
        </p:txBody>
      </p:sp>
      <p:grpSp>
        <p:nvGrpSpPr>
          <p:cNvPr id="8" name="Group 7"/>
          <p:cNvGrpSpPr/>
          <p:nvPr/>
        </p:nvGrpSpPr>
        <p:grpSpPr>
          <a:xfrm>
            <a:off x="1376035" y="2235197"/>
            <a:ext cx="1874520" cy="1874520"/>
            <a:chOff x="2108454" y="1828800"/>
            <a:chExt cx="1874520" cy="1874520"/>
          </a:xfrm>
        </p:grpSpPr>
        <p:sp>
          <p:nvSpPr>
            <p:cNvPr id="3" name="Oval 2"/>
            <p:cNvSpPr/>
            <p:nvPr/>
          </p:nvSpPr>
          <p:spPr>
            <a:xfrm>
              <a:off x="2108454" y="1828800"/>
              <a:ext cx="1874520" cy="1874520"/>
            </a:xfrm>
            <a:prstGeom prst="ellipse">
              <a:avLst/>
            </a:prstGeom>
            <a:solidFill>
              <a:srgbClr val="185C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7" name="Group 26"/>
            <p:cNvGrpSpPr/>
            <p:nvPr/>
          </p:nvGrpSpPr>
          <p:grpSpPr>
            <a:xfrm>
              <a:off x="2595520" y="2211332"/>
              <a:ext cx="846434" cy="1070207"/>
              <a:chOff x="7390415" y="1306746"/>
              <a:chExt cx="300571" cy="380033"/>
            </a:xfrm>
          </p:grpSpPr>
          <p:sp>
            <p:nvSpPr>
              <p:cNvPr id="28" name="Rectangle 17"/>
              <p:cNvSpPr>
                <a:spLocks noChangeArrowheads="1"/>
              </p:cNvSpPr>
              <p:nvPr/>
            </p:nvSpPr>
            <p:spPr bwMode="auto">
              <a:xfrm>
                <a:off x="7390415" y="1451158"/>
                <a:ext cx="169978" cy="235621"/>
              </a:xfrm>
              <a:prstGeom prst="rect">
                <a:avLst/>
              </a:pr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9" name="Freeform 18"/>
              <p:cNvSpPr>
                <a:spLocks/>
              </p:cNvSpPr>
              <p:nvPr/>
            </p:nvSpPr>
            <p:spPr bwMode="auto">
              <a:xfrm>
                <a:off x="7521008" y="1306746"/>
                <a:ext cx="169978" cy="380033"/>
              </a:xfrm>
              <a:custGeom>
                <a:avLst/>
                <a:gdLst>
                  <a:gd name="T0" fmla="*/ 0 w 246"/>
                  <a:gd name="T1" fmla="*/ 209 h 550"/>
                  <a:gd name="T2" fmla="*/ 0 w 246"/>
                  <a:gd name="T3" fmla="*/ 0 h 550"/>
                  <a:gd name="T4" fmla="*/ 246 w 246"/>
                  <a:gd name="T5" fmla="*/ 0 h 550"/>
                  <a:gd name="T6" fmla="*/ 246 w 246"/>
                  <a:gd name="T7" fmla="*/ 550 h 550"/>
                  <a:gd name="T8" fmla="*/ 57 w 246"/>
                  <a:gd name="T9" fmla="*/ 550 h 550"/>
                </a:gdLst>
                <a:ahLst/>
                <a:cxnLst>
                  <a:cxn ang="0">
                    <a:pos x="T0" y="T1"/>
                  </a:cxn>
                  <a:cxn ang="0">
                    <a:pos x="T2" y="T3"/>
                  </a:cxn>
                  <a:cxn ang="0">
                    <a:pos x="T4" y="T5"/>
                  </a:cxn>
                  <a:cxn ang="0">
                    <a:pos x="T6" y="T7"/>
                  </a:cxn>
                  <a:cxn ang="0">
                    <a:pos x="T8" y="T9"/>
                  </a:cxn>
                </a:cxnLst>
                <a:rect l="0" t="0" r="r" b="b"/>
                <a:pathLst>
                  <a:path w="246" h="550">
                    <a:moveTo>
                      <a:pt x="0" y="209"/>
                    </a:moveTo>
                    <a:lnTo>
                      <a:pt x="0" y="0"/>
                    </a:lnTo>
                    <a:lnTo>
                      <a:pt x="246" y="0"/>
                    </a:lnTo>
                    <a:lnTo>
                      <a:pt x="246" y="550"/>
                    </a:lnTo>
                    <a:lnTo>
                      <a:pt x="57" y="550"/>
                    </a:ln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30" name="Rectangle 19"/>
              <p:cNvSpPr>
                <a:spLocks noChangeArrowheads="1"/>
              </p:cNvSpPr>
              <p:nvPr/>
            </p:nvSpPr>
            <p:spPr bwMode="auto">
              <a:xfrm>
                <a:off x="7599778" y="1634265"/>
                <a:ext cx="52514" cy="52514"/>
              </a:xfrm>
              <a:prstGeom prst="rect">
                <a:avLst/>
              </a:pr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31" name="Rectangle 20"/>
              <p:cNvSpPr>
                <a:spLocks noChangeArrowheads="1"/>
              </p:cNvSpPr>
              <p:nvPr/>
            </p:nvSpPr>
            <p:spPr bwMode="auto">
              <a:xfrm>
                <a:off x="7429800" y="1634265"/>
                <a:ext cx="52514" cy="52514"/>
              </a:xfrm>
              <a:prstGeom prst="rect">
                <a:avLst/>
              </a:pr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32" name="Line 21"/>
              <p:cNvSpPr>
                <a:spLocks noChangeShapeType="1"/>
              </p:cNvSpPr>
              <p:nvPr/>
            </p:nvSpPr>
            <p:spPr bwMode="auto">
              <a:xfrm>
                <a:off x="7390415" y="1490543"/>
                <a:ext cx="78770" cy="0"/>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33" name="Line 22"/>
              <p:cNvSpPr>
                <a:spLocks noChangeShapeType="1"/>
              </p:cNvSpPr>
              <p:nvPr/>
            </p:nvSpPr>
            <p:spPr bwMode="auto">
              <a:xfrm>
                <a:off x="7390415" y="1529238"/>
                <a:ext cx="65642" cy="0"/>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34" name="Line 23"/>
              <p:cNvSpPr>
                <a:spLocks noChangeShapeType="1"/>
              </p:cNvSpPr>
              <p:nvPr/>
            </p:nvSpPr>
            <p:spPr bwMode="auto">
              <a:xfrm>
                <a:off x="7521008" y="1385516"/>
                <a:ext cx="78770" cy="0"/>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35" name="Line 24"/>
              <p:cNvSpPr>
                <a:spLocks noChangeShapeType="1"/>
              </p:cNvSpPr>
              <p:nvPr/>
            </p:nvSpPr>
            <p:spPr bwMode="auto">
              <a:xfrm>
                <a:off x="7521008" y="1346131"/>
                <a:ext cx="105027" cy="0"/>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36" name="Line 25"/>
              <p:cNvSpPr>
                <a:spLocks noChangeShapeType="1"/>
              </p:cNvSpPr>
              <p:nvPr/>
            </p:nvSpPr>
            <p:spPr bwMode="auto">
              <a:xfrm>
                <a:off x="7521008" y="1424901"/>
                <a:ext cx="52514" cy="0"/>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37" name="Line 26"/>
              <p:cNvSpPr>
                <a:spLocks noChangeShapeType="1"/>
              </p:cNvSpPr>
              <p:nvPr/>
            </p:nvSpPr>
            <p:spPr bwMode="auto">
              <a:xfrm>
                <a:off x="7390415" y="1568623"/>
                <a:ext cx="39385" cy="0"/>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86" name="Group 85"/>
          <p:cNvGrpSpPr/>
          <p:nvPr/>
        </p:nvGrpSpPr>
        <p:grpSpPr>
          <a:xfrm>
            <a:off x="3584552" y="2226074"/>
            <a:ext cx="1874520" cy="1874520"/>
            <a:chOff x="3547735" y="1827787"/>
            <a:chExt cx="1874520" cy="1874520"/>
          </a:xfrm>
        </p:grpSpPr>
        <p:sp>
          <p:nvSpPr>
            <p:cNvPr id="56" name="Oval 55"/>
            <p:cNvSpPr/>
            <p:nvPr/>
          </p:nvSpPr>
          <p:spPr>
            <a:xfrm>
              <a:off x="3547735" y="1827787"/>
              <a:ext cx="1874520" cy="18745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5" name="Group 84"/>
            <p:cNvGrpSpPr/>
            <p:nvPr/>
          </p:nvGrpSpPr>
          <p:grpSpPr>
            <a:xfrm>
              <a:off x="3853101" y="2411569"/>
              <a:ext cx="1293150" cy="722086"/>
              <a:chOff x="-848439" y="2541311"/>
              <a:chExt cx="1293150" cy="722086"/>
            </a:xfrm>
          </p:grpSpPr>
          <p:sp>
            <p:nvSpPr>
              <p:cNvPr id="69" name="Line 19"/>
              <p:cNvSpPr>
                <a:spLocks noChangeShapeType="1"/>
              </p:cNvSpPr>
              <p:nvPr/>
            </p:nvSpPr>
            <p:spPr bwMode="auto">
              <a:xfrm>
                <a:off x="-848439" y="3084056"/>
                <a:ext cx="1293150" cy="0"/>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endParaRPr lang="en-US" sz="1013" dirty="0"/>
              </a:p>
            </p:txBody>
          </p:sp>
          <p:sp>
            <p:nvSpPr>
              <p:cNvPr id="70" name="Line 20"/>
              <p:cNvSpPr>
                <a:spLocks noChangeShapeType="1"/>
              </p:cNvSpPr>
              <p:nvPr/>
            </p:nvSpPr>
            <p:spPr bwMode="auto">
              <a:xfrm>
                <a:off x="-848439" y="2902356"/>
                <a:ext cx="1293150" cy="0"/>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endParaRPr lang="en-US" sz="1013" dirty="0"/>
              </a:p>
            </p:txBody>
          </p:sp>
          <p:sp>
            <p:nvSpPr>
              <p:cNvPr id="71" name="Line 21"/>
              <p:cNvSpPr>
                <a:spLocks noChangeShapeType="1"/>
              </p:cNvSpPr>
              <p:nvPr/>
            </p:nvSpPr>
            <p:spPr bwMode="auto">
              <a:xfrm>
                <a:off x="-848439" y="2723015"/>
                <a:ext cx="1293150" cy="0"/>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endParaRPr lang="en-US" sz="1013" dirty="0"/>
              </a:p>
            </p:txBody>
          </p:sp>
          <p:sp>
            <p:nvSpPr>
              <p:cNvPr id="72" name="Line 22"/>
              <p:cNvSpPr>
                <a:spLocks noChangeShapeType="1"/>
              </p:cNvSpPr>
              <p:nvPr/>
            </p:nvSpPr>
            <p:spPr bwMode="auto">
              <a:xfrm>
                <a:off x="-312776" y="2902356"/>
                <a:ext cx="0" cy="181704"/>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endParaRPr lang="en-US" sz="1013" dirty="0"/>
              </a:p>
            </p:txBody>
          </p:sp>
          <p:sp>
            <p:nvSpPr>
              <p:cNvPr id="73" name="Line 23"/>
              <p:cNvSpPr>
                <a:spLocks noChangeShapeType="1"/>
              </p:cNvSpPr>
              <p:nvPr/>
            </p:nvSpPr>
            <p:spPr bwMode="auto">
              <a:xfrm>
                <a:off x="178056" y="2902356"/>
                <a:ext cx="0" cy="181704"/>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endParaRPr lang="en-US" sz="1013" dirty="0"/>
              </a:p>
            </p:txBody>
          </p:sp>
          <p:sp>
            <p:nvSpPr>
              <p:cNvPr id="74" name="Line 24"/>
              <p:cNvSpPr>
                <a:spLocks noChangeShapeType="1"/>
              </p:cNvSpPr>
              <p:nvPr/>
            </p:nvSpPr>
            <p:spPr bwMode="auto">
              <a:xfrm>
                <a:off x="-312776" y="2541311"/>
                <a:ext cx="0" cy="181704"/>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endParaRPr lang="en-US" sz="1013" dirty="0"/>
              </a:p>
            </p:txBody>
          </p:sp>
          <p:sp>
            <p:nvSpPr>
              <p:cNvPr id="75" name="Line 25"/>
              <p:cNvSpPr>
                <a:spLocks noChangeShapeType="1"/>
              </p:cNvSpPr>
              <p:nvPr/>
            </p:nvSpPr>
            <p:spPr bwMode="auto">
              <a:xfrm>
                <a:off x="178056" y="2541311"/>
                <a:ext cx="0" cy="181704"/>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endParaRPr lang="en-US" sz="1013" dirty="0"/>
              </a:p>
            </p:txBody>
          </p:sp>
          <p:sp>
            <p:nvSpPr>
              <p:cNvPr id="76" name="Line 26"/>
              <p:cNvSpPr>
                <a:spLocks noChangeShapeType="1"/>
              </p:cNvSpPr>
              <p:nvPr/>
            </p:nvSpPr>
            <p:spPr bwMode="auto">
              <a:xfrm>
                <a:off x="-581787" y="3084056"/>
                <a:ext cx="0" cy="179341"/>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endParaRPr lang="en-US" sz="1013" dirty="0"/>
              </a:p>
            </p:txBody>
          </p:sp>
          <p:sp>
            <p:nvSpPr>
              <p:cNvPr id="77" name="Line 27"/>
              <p:cNvSpPr>
                <a:spLocks noChangeShapeType="1"/>
              </p:cNvSpPr>
              <p:nvPr/>
            </p:nvSpPr>
            <p:spPr bwMode="auto">
              <a:xfrm>
                <a:off x="-88596" y="3084056"/>
                <a:ext cx="0" cy="179341"/>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endParaRPr lang="en-US" sz="1013" dirty="0"/>
              </a:p>
            </p:txBody>
          </p:sp>
          <p:sp>
            <p:nvSpPr>
              <p:cNvPr id="78" name="Line 28"/>
              <p:cNvSpPr>
                <a:spLocks noChangeShapeType="1"/>
              </p:cNvSpPr>
              <p:nvPr/>
            </p:nvSpPr>
            <p:spPr bwMode="auto">
              <a:xfrm>
                <a:off x="-581787" y="2723015"/>
                <a:ext cx="0" cy="179341"/>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endParaRPr lang="en-US" sz="1013" dirty="0"/>
              </a:p>
            </p:txBody>
          </p:sp>
          <p:sp>
            <p:nvSpPr>
              <p:cNvPr id="79" name="Line 29"/>
              <p:cNvSpPr>
                <a:spLocks noChangeShapeType="1"/>
              </p:cNvSpPr>
              <p:nvPr/>
            </p:nvSpPr>
            <p:spPr bwMode="auto">
              <a:xfrm>
                <a:off x="-88596" y="2723015"/>
                <a:ext cx="0" cy="179341"/>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endParaRPr lang="en-US" sz="1013" dirty="0"/>
              </a:p>
            </p:txBody>
          </p:sp>
          <p:sp>
            <p:nvSpPr>
              <p:cNvPr id="80" name="Rectangle 30"/>
              <p:cNvSpPr>
                <a:spLocks noChangeArrowheads="1"/>
              </p:cNvSpPr>
              <p:nvPr/>
            </p:nvSpPr>
            <p:spPr bwMode="auto">
              <a:xfrm>
                <a:off x="-848439" y="2541311"/>
                <a:ext cx="1293150" cy="722086"/>
              </a:xfrm>
              <a:prstGeom prst="rect">
                <a:avLst/>
              </a:pr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013" dirty="0"/>
              </a:p>
            </p:txBody>
          </p:sp>
        </p:grpSp>
      </p:grpSp>
      <p:grpSp>
        <p:nvGrpSpPr>
          <p:cNvPr id="174" name="Group 173"/>
          <p:cNvGrpSpPr/>
          <p:nvPr/>
        </p:nvGrpSpPr>
        <p:grpSpPr>
          <a:xfrm>
            <a:off x="3584552" y="2226074"/>
            <a:ext cx="1874520" cy="1874520"/>
            <a:chOff x="2341774" y="3647922"/>
            <a:chExt cx="1874520" cy="1874520"/>
          </a:xfrm>
        </p:grpSpPr>
        <p:sp>
          <p:nvSpPr>
            <p:cNvPr id="141" name="Oval 140"/>
            <p:cNvSpPr/>
            <p:nvPr/>
          </p:nvSpPr>
          <p:spPr>
            <a:xfrm>
              <a:off x="2341774" y="3647922"/>
              <a:ext cx="1874520" cy="1874520"/>
            </a:xfrm>
            <a:prstGeom prst="ellipse">
              <a:avLst/>
            </a:prstGeom>
            <a:solidFill>
              <a:srgbClr val="36AE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6" name="Freeform 5"/>
            <p:cNvSpPr>
              <a:spLocks/>
            </p:cNvSpPr>
            <p:nvPr/>
          </p:nvSpPr>
          <p:spPr bwMode="auto">
            <a:xfrm>
              <a:off x="2644514" y="4133698"/>
              <a:ext cx="1214795" cy="805346"/>
            </a:xfrm>
            <a:custGeom>
              <a:avLst/>
              <a:gdLst>
                <a:gd name="T0" fmla="*/ 1479 w 1613"/>
                <a:gd name="T1" fmla="*/ 1068 h 1068"/>
                <a:gd name="T2" fmla="*/ 134 w 1613"/>
                <a:gd name="T3" fmla="*/ 1068 h 1068"/>
                <a:gd name="T4" fmla="*/ 0 w 1613"/>
                <a:gd name="T5" fmla="*/ 933 h 1068"/>
                <a:gd name="T6" fmla="*/ 0 w 1613"/>
                <a:gd name="T7" fmla="*/ 135 h 1068"/>
                <a:gd name="T8" fmla="*/ 134 w 1613"/>
                <a:gd name="T9" fmla="*/ 0 h 1068"/>
                <a:gd name="T10" fmla="*/ 1479 w 1613"/>
                <a:gd name="T11" fmla="*/ 0 h 1068"/>
                <a:gd name="T12" fmla="*/ 1613 w 1613"/>
                <a:gd name="T13" fmla="*/ 135 h 1068"/>
                <a:gd name="T14" fmla="*/ 1613 w 1613"/>
                <a:gd name="T15" fmla="*/ 932 h 1068"/>
                <a:gd name="T16" fmla="*/ 1479 w 1613"/>
                <a:gd name="T17" fmla="*/ 1068 h 10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13" h="1068">
                  <a:moveTo>
                    <a:pt x="1479" y="1068"/>
                  </a:moveTo>
                  <a:cubicBezTo>
                    <a:pt x="134" y="1068"/>
                    <a:pt x="134" y="1068"/>
                    <a:pt x="134" y="1068"/>
                  </a:cubicBezTo>
                  <a:cubicBezTo>
                    <a:pt x="59" y="1068"/>
                    <a:pt x="0" y="1007"/>
                    <a:pt x="0" y="933"/>
                  </a:cubicBezTo>
                  <a:cubicBezTo>
                    <a:pt x="0" y="135"/>
                    <a:pt x="0" y="135"/>
                    <a:pt x="0" y="135"/>
                  </a:cubicBezTo>
                  <a:cubicBezTo>
                    <a:pt x="0" y="60"/>
                    <a:pt x="61" y="0"/>
                    <a:pt x="134" y="0"/>
                  </a:cubicBezTo>
                  <a:cubicBezTo>
                    <a:pt x="1479" y="0"/>
                    <a:pt x="1479" y="0"/>
                    <a:pt x="1479" y="0"/>
                  </a:cubicBezTo>
                  <a:cubicBezTo>
                    <a:pt x="1554" y="0"/>
                    <a:pt x="1613" y="61"/>
                    <a:pt x="1613" y="135"/>
                  </a:cubicBezTo>
                  <a:cubicBezTo>
                    <a:pt x="1613" y="932"/>
                    <a:pt x="1613" y="932"/>
                    <a:pt x="1613" y="932"/>
                  </a:cubicBezTo>
                  <a:cubicBezTo>
                    <a:pt x="1613" y="1007"/>
                    <a:pt x="1552" y="1068"/>
                    <a:pt x="1479" y="1068"/>
                  </a:cubicBezTo>
                  <a:close/>
                </a:path>
              </a:pathLst>
            </a:custGeom>
            <a:solidFill>
              <a:srgbClr val="36AEEA"/>
            </a:solidFill>
            <a:ln w="1905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57" name="Rectangle 6"/>
            <p:cNvSpPr>
              <a:spLocks noChangeArrowheads="1"/>
            </p:cNvSpPr>
            <p:nvPr/>
          </p:nvSpPr>
          <p:spPr bwMode="auto">
            <a:xfrm>
              <a:off x="2742131" y="4250297"/>
              <a:ext cx="1016848" cy="574860"/>
            </a:xfrm>
            <a:prstGeom prst="rect">
              <a:avLst/>
            </a:prstGeom>
            <a:solidFill>
              <a:srgbClr val="36AEEA"/>
            </a:solidFill>
            <a:ln w="1905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58" name="Rectangle 7"/>
            <p:cNvSpPr>
              <a:spLocks noChangeArrowheads="1"/>
            </p:cNvSpPr>
            <p:nvPr/>
          </p:nvSpPr>
          <p:spPr bwMode="auto">
            <a:xfrm>
              <a:off x="3167852" y="4939044"/>
              <a:ext cx="165407" cy="94906"/>
            </a:xfrm>
            <a:prstGeom prst="rect">
              <a:avLst/>
            </a:prstGeom>
            <a:solidFill>
              <a:srgbClr val="36AEEA"/>
            </a:solidFill>
            <a:ln w="1905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59" name="Line 8"/>
            <p:cNvSpPr>
              <a:spLocks noChangeShapeType="1"/>
            </p:cNvSpPr>
            <p:nvPr/>
          </p:nvSpPr>
          <p:spPr bwMode="auto">
            <a:xfrm>
              <a:off x="3089216" y="5033950"/>
              <a:ext cx="322680" cy="0"/>
            </a:xfrm>
            <a:prstGeom prst="line">
              <a:avLst/>
            </a:prstGeom>
            <a:noFill/>
            <a:ln w="19050" cap="rnd">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60" name="Freeform 9"/>
            <p:cNvSpPr>
              <a:spLocks/>
            </p:cNvSpPr>
            <p:nvPr/>
          </p:nvSpPr>
          <p:spPr bwMode="auto">
            <a:xfrm>
              <a:off x="3509513" y="4456379"/>
              <a:ext cx="409451" cy="639938"/>
            </a:xfrm>
            <a:custGeom>
              <a:avLst/>
              <a:gdLst>
                <a:gd name="T0" fmla="*/ 543 w 543"/>
                <a:gd name="T1" fmla="*/ 792 h 847"/>
                <a:gd name="T2" fmla="*/ 488 w 543"/>
                <a:gd name="T3" fmla="*/ 847 h 847"/>
                <a:gd name="T4" fmla="*/ 55 w 543"/>
                <a:gd name="T5" fmla="*/ 847 h 847"/>
                <a:gd name="T6" fmla="*/ 0 w 543"/>
                <a:gd name="T7" fmla="*/ 792 h 847"/>
                <a:gd name="T8" fmla="*/ 0 w 543"/>
                <a:gd name="T9" fmla="*/ 55 h 847"/>
                <a:gd name="T10" fmla="*/ 55 w 543"/>
                <a:gd name="T11" fmla="*/ 0 h 847"/>
                <a:gd name="T12" fmla="*/ 486 w 543"/>
                <a:gd name="T13" fmla="*/ 0 h 847"/>
                <a:gd name="T14" fmla="*/ 541 w 543"/>
                <a:gd name="T15" fmla="*/ 55 h 847"/>
                <a:gd name="T16" fmla="*/ 541 w 543"/>
                <a:gd name="T17" fmla="*/ 792 h 847"/>
                <a:gd name="T18" fmla="*/ 543 w 543"/>
                <a:gd name="T19" fmla="*/ 792 h 8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43" h="847">
                  <a:moveTo>
                    <a:pt x="543" y="792"/>
                  </a:moveTo>
                  <a:cubicBezTo>
                    <a:pt x="543" y="823"/>
                    <a:pt x="517" y="847"/>
                    <a:pt x="488" y="847"/>
                  </a:cubicBezTo>
                  <a:cubicBezTo>
                    <a:pt x="55" y="847"/>
                    <a:pt x="55" y="847"/>
                    <a:pt x="55" y="847"/>
                  </a:cubicBezTo>
                  <a:cubicBezTo>
                    <a:pt x="24" y="847"/>
                    <a:pt x="0" y="821"/>
                    <a:pt x="0" y="792"/>
                  </a:cubicBezTo>
                  <a:cubicBezTo>
                    <a:pt x="0" y="55"/>
                    <a:pt x="0" y="55"/>
                    <a:pt x="0" y="55"/>
                  </a:cubicBezTo>
                  <a:cubicBezTo>
                    <a:pt x="0" y="24"/>
                    <a:pt x="25" y="0"/>
                    <a:pt x="55" y="0"/>
                  </a:cubicBezTo>
                  <a:cubicBezTo>
                    <a:pt x="486" y="0"/>
                    <a:pt x="486" y="0"/>
                    <a:pt x="486" y="0"/>
                  </a:cubicBezTo>
                  <a:cubicBezTo>
                    <a:pt x="517" y="0"/>
                    <a:pt x="541" y="26"/>
                    <a:pt x="541" y="55"/>
                  </a:cubicBezTo>
                  <a:cubicBezTo>
                    <a:pt x="541" y="792"/>
                    <a:pt x="541" y="792"/>
                    <a:pt x="541" y="792"/>
                  </a:cubicBezTo>
                  <a:lnTo>
                    <a:pt x="543" y="792"/>
                  </a:lnTo>
                  <a:close/>
                </a:path>
              </a:pathLst>
            </a:custGeom>
            <a:solidFill>
              <a:srgbClr val="36AEEA"/>
            </a:solidFill>
            <a:ln w="1905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61" name="Oval 10"/>
            <p:cNvSpPr>
              <a:spLocks noChangeArrowheads="1"/>
            </p:cNvSpPr>
            <p:nvPr/>
          </p:nvSpPr>
          <p:spPr bwMode="auto">
            <a:xfrm>
              <a:off x="3693902" y="5033950"/>
              <a:ext cx="43386" cy="43386"/>
            </a:xfrm>
            <a:prstGeom prst="ellipse">
              <a:avLst/>
            </a:prstGeom>
            <a:solidFill>
              <a:srgbClr val="36AEEA"/>
            </a:solidFill>
            <a:ln w="1905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62" name="Line 11"/>
            <p:cNvSpPr>
              <a:spLocks noChangeShapeType="1"/>
            </p:cNvSpPr>
            <p:nvPr/>
          </p:nvSpPr>
          <p:spPr bwMode="auto">
            <a:xfrm>
              <a:off x="3517648" y="4535015"/>
              <a:ext cx="393181" cy="0"/>
            </a:xfrm>
            <a:prstGeom prst="line">
              <a:avLst/>
            </a:prstGeom>
            <a:noFill/>
            <a:ln w="1905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63" name="Line 12"/>
            <p:cNvSpPr>
              <a:spLocks noChangeShapeType="1"/>
            </p:cNvSpPr>
            <p:nvPr/>
          </p:nvSpPr>
          <p:spPr bwMode="auto">
            <a:xfrm flipH="1">
              <a:off x="3509513" y="5014969"/>
              <a:ext cx="409451" cy="0"/>
            </a:xfrm>
            <a:prstGeom prst="line">
              <a:avLst/>
            </a:prstGeom>
            <a:noFill/>
            <a:ln w="1905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64" name="Freeform 13"/>
            <p:cNvSpPr>
              <a:spLocks/>
            </p:cNvSpPr>
            <p:nvPr/>
          </p:nvSpPr>
          <p:spPr bwMode="auto">
            <a:xfrm>
              <a:off x="3327836" y="4616363"/>
              <a:ext cx="249467" cy="479954"/>
            </a:xfrm>
            <a:custGeom>
              <a:avLst/>
              <a:gdLst>
                <a:gd name="T0" fmla="*/ 331 w 331"/>
                <a:gd name="T1" fmla="*/ 580 h 635"/>
                <a:gd name="T2" fmla="*/ 276 w 331"/>
                <a:gd name="T3" fmla="*/ 635 h 635"/>
                <a:gd name="T4" fmla="*/ 55 w 331"/>
                <a:gd name="T5" fmla="*/ 635 h 635"/>
                <a:gd name="T6" fmla="*/ 0 w 331"/>
                <a:gd name="T7" fmla="*/ 580 h 635"/>
                <a:gd name="T8" fmla="*/ 0 w 331"/>
                <a:gd name="T9" fmla="*/ 55 h 635"/>
                <a:gd name="T10" fmla="*/ 55 w 331"/>
                <a:gd name="T11" fmla="*/ 0 h 635"/>
                <a:gd name="T12" fmla="*/ 274 w 331"/>
                <a:gd name="T13" fmla="*/ 0 h 635"/>
                <a:gd name="T14" fmla="*/ 329 w 331"/>
                <a:gd name="T15" fmla="*/ 55 h 635"/>
                <a:gd name="T16" fmla="*/ 329 w 331"/>
                <a:gd name="T17" fmla="*/ 580 h 635"/>
                <a:gd name="T18" fmla="*/ 331 w 331"/>
                <a:gd name="T19" fmla="*/ 580 h 6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1" h="635">
                  <a:moveTo>
                    <a:pt x="331" y="580"/>
                  </a:moveTo>
                  <a:cubicBezTo>
                    <a:pt x="331" y="611"/>
                    <a:pt x="305" y="635"/>
                    <a:pt x="276" y="635"/>
                  </a:cubicBezTo>
                  <a:cubicBezTo>
                    <a:pt x="55" y="635"/>
                    <a:pt x="55" y="635"/>
                    <a:pt x="55" y="635"/>
                  </a:cubicBezTo>
                  <a:cubicBezTo>
                    <a:pt x="24" y="635"/>
                    <a:pt x="0" y="609"/>
                    <a:pt x="0" y="580"/>
                  </a:cubicBezTo>
                  <a:cubicBezTo>
                    <a:pt x="0" y="55"/>
                    <a:pt x="0" y="55"/>
                    <a:pt x="0" y="55"/>
                  </a:cubicBezTo>
                  <a:cubicBezTo>
                    <a:pt x="0" y="24"/>
                    <a:pt x="26" y="0"/>
                    <a:pt x="55" y="0"/>
                  </a:cubicBezTo>
                  <a:cubicBezTo>
                    <a:pt x="274" y="0"/>
                    <a:pt x="274" y="0"/>
                    <a:pt x="274" y="0"/>
                  </a:cubicBezTo>
                  <a:cubicBezTo>
                    <a:pt x="305" y="0"/>
                    <a:pt x="329" y="26"/>
                    <a:pt x="329" y="55"/>
                  </a:cubicBezTo>
                  <a:cubicBezTo>
                    <a:pt x="329" y="580"/>
                    <a:pt x="329" y="580"/>
                    <a:pt x="329" y="580"/>
                  </a:cubicBezTo>
                  <a:lnTo>
                    <a:pt x="331" y="580"/>
                  </a:lnTo>
                  <a:close/>
                </a:path>
              </a:pathLst>
            </a:custGeom>
            <a:solidFill>
              <a:srgbClr val="36AEEA"/>
            </a:solidFill>
            <a:ln w="1905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65" name="Freeform 14"/>
            <p:cNvSpPr>
              <a:spLocks/>
            </p:cNvSpPr>
            <p:nvPr/>
          </p:nvSpPr>
          <p:spPr bwMode="auto">
            <a:xfrm>
              <a:off x="3430877" y="5033950"/>
              <a:ext cx="43386" cy="43386"/>
            </a:xfrm>
            <a:custGeom>
              <a:avLst/>
              <a:gdLst>
                <a:gd name="T0" fmla="*/ 29 w 57"/>
                <a:gd name="T1" fmla="*/ 0 h 57"/>
                <a:gd name="T2" fmla="*/ 0 w 57"/>
                <a:gd name="T3" fmla="*/ 28 h 57"/>
                <a:gd name="T4" fmla="*/ 29 w 57"/>
                <a:gd name="T5" fmla="*/ 57 h 57"/>
                <a:gd name="T6" fmla="*/ 57 w 57"/>
                <a:gd name="T7" fmla="*/ 28 h 57"/>
                <a:gd name="T8" fmla="*/ 29 w 57"/>
                <a:gd name="T9" fmla="*/ 0 h 57"/>
              </a:gdLst>
              <a:ahLst/>
              <a:cxnLst>
                <a:cxn ang="0">
                  <a:pos x="T0" y="T1"/>
                </a:cxn>
                <a:cxn ang="0">
                  <a:pos x="T2" y="T3"/>
                </a:cxn>
                <a:cxn ang="0">
                  <a:pos x="T4" y="T5"/>
                </a:cxn>
                <a:cxn ang="0">
                  <a:pos x="T6" y="T7"/>
                </a:cxn>
                <a:cxn ang="0">
                  <a:pos x="T8" y="T9"/>
                </a:cxn>
              </a:cxnLst>
              <a:rect l="0" t="0" r="r" b="b"/>
              <a:pathLst>
                <a:path w="57" h="57">
                  <a:moveTo>
                    <a:pt x="29" y="0"/>
                  </a:moveTo>
                  <a:cubicBezTo>
                    <a:pt x="13" y="0"/>
                    <a:pt x="0" y="13"/>
                    <a:pt x="0" y="28"/>
                  </a:cubicBezTo>
                  <a:cubicBezTo>
                    <a:pt x="0" y="44"/>
                    <a:pt x="13" y="57"/>
                    <a:pt x="29" y="57"/>
                  </a:cubicBezTo>
                  <a:cubicBezTo>
                    <a:pt x="44" y="57"/>
                    <a:pt x="57" y="44"/>
                    <a:pt x="57" y="28"/>
                  </a:cubicBezTo>
                  <a:cubicBezTo>
                    <a:pt x="55" y="13"/>
                    <a:pt x="44" y="0"/>
                    <a:pt x="29" y="0"/>
                  </a:cubicBezTo>
                  <a:close/>
                </a:path>
              </a:pathLst>
            </a:custGeom>
            <a:solidFill>
              <a:srgbClr val="36AEEA"/>
            </a:solidFill>
            <a:ln w="1905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66" name="Line 15"/>
            <p:cNvSpPr>
              <a:spLocks noChangeShapeType="1"/>
            </p:cNvSpPr>
            <p:nvPr/>
          </p:nvSpPr>
          <p:spPr bwMode="auto">
            <a:xfrm>
              <a:off x="3335971" y="4695000"/>
              <a:ext cx="233197" cy="0"/>
            </a:xfrm>
            <a:prstGeom prst="line">
              <a:avLst/>
            </a:prstGeom>
            <a:noFill/>
            <a:ln w="1905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67" name="Line 16"/>
            <p:cNvSpPr>
              <a:spLocks noChangeShapeType="1"/>
            </p:cNvSpPr>
            <p:nvPr/>
          </p:nvSpPr>
          <p:spPr bwMode="auto">
            <a:xfrm flipH="1">
              <a:off x="3327836" y="5014969"/>
              <a:ext cx="249467" cy="0"/>
            </a:xfrm>
            <a:prstGeom prst="line">
              <a:avLst/>
            </a:prstGeom>
            <a:noFill/>
            <a:ln w="1905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68" name="Freeform 17"/>
            <p:cNvSpPr>
              <a:spLocks/>
            </p:cNvSpPr>
            <p:nvPr/>
          </p:nvSpPr>
          <p:spPr bwMode="auto">
            <a:xfrm>
              <a:off x="2744843" y="4456379"/>
              <a:ext cx="1174121" cy="398606"/>
            </a:xfrm>
            <a:custGeom>
              <a:avLst/>
              <a:gdLst>
                <a:gd name="T0" fmla="*/ 0 w 433"/>
                <a:gd name="T1" fmla="*/ 35 h 147"/>
                <a:gd name="T2" fmla="*/ 36 w 433"/>
                <a:gd name="T3" fmla="*/ 35 h 147"/>
                <a:gd name="T4" fmla="*/ 73 w 433"/>
                <a:gd name="T5" fmla="*/ 0 h 147"/>
                <a:gd name="T6" fmla="*/ 132 w 433"/>
                <a:gd name="T7" fmla="*/ 59 h 147"/>
                <a:gd name="T8" fmla="*/ 174 w 433"/>
                <a:gd name="T9" fmla="*/ 18 h 147"/>
                <a:gd name="T10" fmla="*/ 261 w 433"/>
                <a:gd name="T11" fmla="*/ 147 h 147"/>
                <a:gd name="T12" fmla="*/ 360 w 433"/>
                <a:gd name="T13" fmla="*/ 118 h 147"/>
                <a:gd name="T14" fmla="*/ 403 w 433"/>
                <a:gd name="T15" fmla="*/ 118 h 147"/>
                <a:gd name="T16" fmla="*/ 433 w 433"/>
                <a:gd name="T17" fmla="*/ 118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3" h="147">
                  <a:moveTo>
                    <a:pt x="0" y="35"/>
                  </a:moveTo>
                  <a:lnTo>
                    <a:pt x="36" y="35"/>
                  </a:lnTo>
                  <a:lnTo>
                    <a:pt x="73" y="0"/>
                  </a:lnTo>
                  <a:lnTo>
                    <a:pt x="132" y="59"/>
                  </a:lnTo>
                  <a:lnTo>
                    <a:pt x="174" y="18"/>
                  </a:lnTo>
                  <a:lnTo>
                    <a:pt x="261" y="147"/>
                  </a:lnTo>
                  <a:lnTo>
                    <a:pt x="360" y="118"/>
                  </a:lnTo>
                  <a:lnTo>
                    <a:pt x="403" y="118"/>
                  </a:lnTo>
                  <a:lnTo>
                    <a:pt x="433" y="118"/>
                  </a:lnTo>
                </a:path>
              </a:pathLst>
            </a:custGeom>
            <a:noFill/>
            <a:ln w="19050" cap="flat">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169" name="Freeform 18"/>
            <p:cNvSpPr>
              <a:spLocks/>
            </p:cNvSpPr>
            <p:nvPr/>
          </p:nvSpPr>
          <p:spPr bwMode="auto">
            <a:xfrm>
              <a:off x="2902116" y="4415705"/>
              <a:ext cx="78636" cy="75925"/>
            </a:xfrm>
            <a:custGeom>
              <a:avLst/>
              <a:gdLst>
                <a:gd name="T0" fmla="*/ 44 w 105"/>
                <a:gd name="T1" fmla="*/ 5 h 102"/>
                <a:gd name="T2" fmla="*/ 101 w 105"/>
                <a:gd name="T3" fmla="*/ 43 h 102"/>
                <a:gd name="T4" fmla="*/ 61 w 105"/>
                <a:gd name="T5" fmla="*/ 98 h 102"/>
                <a:gd name="T6" fmla="*/ 5 w 105"/>
                <a:gd name="T7" fmla="*/ 60 h 102"/>
                <a:gd name="T8" fmla="*/ 44 w 105"/>
                <a:gd name="T9" fmla="*/ 5 h 102"/>
              </a:gdLst>
              <a:ahLst/>
              <a:cxnLst>
                <a:cxn ang="0">
                  <a:pos x="T0" y="T1"/>
                </a:cxn>
                <a:cxn ang="0">
                  <a:pos x="T2" y="T3"/>
                </a:cxn>
                <a:cxn ang="0">
                  <a:pos x="T4" y="T5"/>
                </a:cxn>
                <a:cxn ang="0">
                  <a:pos x="T6" y="T7"/>
                </a:cxn>
                <a:cxn ang="0">
                  <a:pos x="T8" y="T9"/>
                </a:cxn>
              </a:cxnLst>
              <a:rect l="0" t="0" r="r" b="b"/>
              <a:pathLst>
                <a:path w="105" h="102">
                  <a:moveTo>
                    <a:pt x="44" y="5"/>
                  </a:moveTo>
                  <a:cubicBezTo>
                    <a:pt x="71" y="0"/>
                    <a:pt x="95" y="17"/>
                    <a:pt x="101" y="43"/>
                  </a:cubicBezTo>
                  <a:cubicBezTo>
                    <a:pt x="105" y="68"/>
                    <a:pt x="88" y="94"/>
                    <a:pt x="61" y="98"/>
                  </a:cubicBezTo>
                  <a:cubicBezTo>
                    <a:pt x="35" y="102"/>
                    <a:pt x="10" y="85"/>
                    <a:pt x="5" y="60"/>
                  </a:cubicBezTo>
                  <a:cubicBezTo>
                    <a:pt x="0" y="34"/>
                    <a:pt x="19" y="10"/>
                    <a:pt x="44" y="5"/>
                  </a:cubicBezTo>
                  <a:close/>
                </a:path>
              </a:pathLst>
            </a:custGeom>
            <a:solidFill>
              <a:srgbClr val="36AEEA"/>
            </a:solidFill>
            <a:ln w="1905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0" name="Freeform 19"/>
            <p:cNvSpPr>
              <a:spLocks/>
            </p:cNvSpPr>
            <p:nvPr/>
          </p:nvSpPr>
          <p:spPr bwMode="auto">
            <a:xfrm>
              <a:off x="3175987" y="4467225"/>
              <a:ext cx="78636" cy="75925"/>
            </a:xfrm>
            <a:custGeom>
              <a:avLst/>
              <a:gdLst>
                <a:gd name="T0" fmla="*/ 43 w 104"/>
                <a:gd name="T1" fmla="*/ 4 h 102"/>
                <a:gd name="T2" fmla="*/ 100 w 104"/>
                <a:gd name="T3" fmla="*/ 42 h 102"/>
                <a:gd name="T4" fmla="*/ 60 w 104"/>
                <a:gd name="T5" fmla="*/ 97 h 102"/>
                <a:gd name="T6" fmla="*/ 4 w 104"/>
                <a:gd name="T7" fmla="*/ 59 h 102"/>
                <a:gd name="T8" fmla="*/ 43 w 104"/>
                <a:gd name="T9" fmla="*/ 4 h 102"/>
              </a:gdLst>
              <a:ahLst/>
              <a:cxnLst>
                <a:cxn ang="0">
                  <a:pos x="T0" y="T1"/>
                </a:cxn>
                <a:cxn ang="0">
                  <a:pos x="T2" y="T3"/>
                </a:cxn>
                <a:cxn ang="0">
                  <a:pos x="T4" y="T5"/>
                </a:cxn>
                <a:cxn ang="0">
                  <a:pos x="T6" y="T7"/>
                </a:cxn>
                <a:cxn ang="0">
                  <a:pos x="T8" y="T9"/>
                </a:cxn>
              </a:cxnLst>
              <a:rect l="0" t="0" r="r" b="b"/>
              <a:pathLst>
                <a:path w="104" h="102">
                  <a:moveTo>
                    <a:pt x="43" y="4"/>
                  </a:moveTo>
                  <a:cubicBezTo>
                    <a:pt x="70" y="0"/>
                    <a:pt x="94" y="17"/>
                    <a:pt x="100" y="42"/>
                  </a:cubicBezTo>
                  <a:cubicBezTo>
                    <a:pt x="104" y="68"/>
                    <a:pt x="87" y="93"/>
                    <a:pt x="60" y="97"/>
                  </a:cubicBezTo>
                  <a:cubicBezTo>
                    <a:pt x="34" y="102"/>
                    <a:pt x="9" y="85"/>
                    <a:pt x="4" y="59"/>
                  </a:cubicBezTo>
                  <a:cubicBezTo>
                    <a:pt x="0" y="34"/>
                    <a:pt x="16" y="10"/>
                    <a:pt x="43" y="4"/>
                  </a:cubicBezTo>
                  <a:close/>
                </a:path>
              </a:pathLst>
            </a:custGeom>
            <a:solidFill>
              <a:srgbClr val="36AEEA"/>
            </a:solidFill>
            <a:ln w="1905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1" name="Freeform 20"/>
            <p:cNvSpPr>
              <a:spLocks/>
            </p:cNvSpPr>
            <p:nvPr/>
          </p:nvSpPr>
          <p:spPr bwMode="auto">
            <a:xfrm>
              <a:off x="3411896" y="4817022"/>
              <a:ext cx="81348" cy="75925"/>
            </a:xfrm>
            <a:custGeom>
              <a:avLst/>
              <a:gdLst>
                <a:gd name="T0" fmla="*/ 45 w 107"/>
                <a:gd name="T1" fmla="*/ 4 h 102"/>
                <a:gd name="T2" fmla="*/ 101 w 107"/>
                <a:gd name="T3" fmla="*/ 42 h 102"/>
                <a:gd name="T4" fmla="*/ 62 w 107"/>
                <a:gd name="T5" fmla="*/ 98 h 102"/>
                <a:gd name="T6" fmla="*/ 5 w 107"/>
                <a:gd name="T7" fmla="*/ 59 h 102"/>
                <a:gd name="T8" fmla="*/ 45 w 107"/>
                <a:gd name="T9" fmla="*/ 4 h 102"/>
              </a:gdLst>
              <a:ahLst/>
              <a:cxnLst>
                <a:cxn ang="0">
                  <a:pos x="T0" y="T1"/>
                </a:cxn>
                <a:cxn ang="0">
                  <a:pos x="T2" y="T3"/>
                </a:cxn>
                <a:cxn ang="0">
                  <a:pos x="T4" y="T5"/>
                </a:cxn>
                <a:cxn ang="0">
                  <a:pos x="T6" y="T7"/>
                </a:cxn>
                <a:cxn ang="0">
                  <a:pos x="T8" y="T9"/>
                </a:cxn>
              </a:cxnLst>
              <a:rect l="0" t="0" r="r" b="b"/>
              <a:pathLst>
                <a:path w="107" h="102">
                  <a:moveTo>
                    <a:pt x="45" y="4"/>
                  </a:moveTo>
                  <a:cubicBezTo>
                    <a:pt x="72" y="0"/>
                    <a:pt x="96" y="17"/>
                    <a:pt x="101" y="42"/>
                  </a:cubicBezTo>
                  <a:cubicBezTo>
                    <a:pt x="107" y="68"/>
                    <a:pt x="89" y="93"/>
                    <a:pt x="62" y="98"/>
                  </a:cubicBezTo>
                  <a:cubicBezTo>
                    <a:pt x="35" y="102"/>
                    <a:pt x="11" y="85"/>
                    <a:pt x="5" y="59"/>
                  </a:cubicBezTo>
                  <a:cubicBezTo>
                    <a:pt x="0" y="34"/>
                    <a:pt x="18" y="9"/>
                    <a:pt x="45" y="4"/>
                  </a:cubicBezTo>
                  <a:close/>
                </a:path>
              </a:pathLst>
            </a:custGeom>
            <a:solidFill>
              <a:srgbClr val="36AEEA"/>
            </a:solidFill>
            <a:ln w="1905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2" name="Freeform 21"/>
            <p:cNvSpPr>
              <a:spLocks/>
            </p:cNvSpPr>
            <p:nvPr/>
          </p:nvSpPr>
          <p:spPr bwMode="auto">
            <a:xfrm>
              <a:off x="3674920" y="4738385"/>
              <a:ext cx="78636" cy="75925"/>
            </a:xfrm>
            <a:custGeom>
              <a:avLst/>
              <a:gdLst>
                <a:gd name="T0" fmla="*/ 44 w 105"/>
                <a:gd name="T1" fmla="*/ 4 h 102"/>
                <a:gd name="T2" fmla="*/ 100 w 105"/>
                <a:gd name="T3" fmla="*/ 42 h 102"/>
                <a:gd name="T4" fmla="*/ 61 w 105"/>
                <a:gd name="T5" fmla="*/ 97 h 102"/>
                <a:gd name="T6" fmla="*/ 4 w 105"/>
                <a:gd name="T7" fmla="*/ 59 h 102"/>
                <a:gd name="T8" fmla="*/ 44 w 105"/>
                <a:gd name="T9" fmla="*/ 4 h 102"/>
              </a:gdLst>
              <a:ahLst/>
              <a:cxnLst>
                <a:cxn ang="0">
                  <a:pos x="T0" y="T1"/>
                </a:cxn>
                <a:cxn ang="0">
                  <a:pos x="T2" y="T3"/>
                </a:cxn>
                <a:cxn ang="0">
                  <a:pos x="T4" y="T5"/>
                </a:cxn>
                <a:cxn ang="0">
                  <a:pos x="T6" y="T7"/>
                </a:cxn>
                <a:cxn ang="0">
                  <a:pos x="T8" y="T9"/>
                </a:cxn>
              </a:cxnLst>
              <a:rect l="0" t="0" r="r" b="b"/>
              <a:pathLst>
                <a:path w="105" h="102">
                  <a:moveTo>
                    <a:pt x="44" y="4"/>
                  </a:moveTo>
                  <a:cubicBezTo>
                    <a:pt x="70" y="0"/>
                    <a:pt x="95" y="17"/>
                    <a:pt x="100" y="42"/>
                  </a:cubicBezTo>
                  <a:cubicBezTo>
                    <a:pt x="105" y="68"/>
                    <a:pt x="88" y="93"/>
                    <a:pt x="61" y="97"/>
                  </a:cubicBezTo>
                  <a:cubicBezTo>
                    <a:pt x="34" y="102"/>
                    <a:pt x="10" y="85"/>
                    <a:pt x="4" y="59"/>
                  </a:cubicBezTo>
                  <a:cubicBezTo>
                    <a:pt x="0" y="34"/>
                    <a:pt x="17" y="8"/>
                    <a:pt x="44" y="4"/>
                  </a:cubicBezTo>
                  <a:close/>
                </a:path>
              </a:pathLst>
            </a:custGeom>
            <a:solidFill>
              <a:srgbClr val="36AEEA"/>
            </a:solidFill>
            <a:ln w="1905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3" name="Freeform 22"/>
            <p:cNvSpPr>
              <a:spLocks/>
            </p:cNvSpPr>
            <p:nvPr/>
          </p:nvSpPr>
          <p:spPr bwMode="auto">
            <a:xfrm>
              <a:off x="3062100" y="4589247"/>
              <a:ext cx="78636" cy="75925"/>
            </a:xfrm>
            <a:custGeom>
              <a:avLst/>
              <a:gdLst>
                <a:gd name="T0" fmla="*/ 44 w 105"/>
                <a:gd name="T1" fmla="*/ 5 h 102"/>
                <a:gd name="T2" fmla="*/ 100 w 105"/>
                <a:gd name="T3" fmla="*/ 43 h 102"/>
                <a:gd name="T4" fmla="*/ 61 w 105"/>
                <a:gd name="T5" fmla="*/ 98 h 102"/>
                <a:gd name="T6" fmla="*/ 4 w 105"/>
                <a:gd name="T7" fmla="*/ 60 h 102"/>
                <a:gd name="T8" fmla="*/ 44 w 105"/>
                <a:gd name="T9" fmla="*/ 5 h 102"/>
              </a:gdLst>
              <a:ahLst/>
              <a:cxnLst>
                <a:cxn ang="0">
                  <a:pos x="T0" y="T1"/>
                </a:cxn>
                <a:cxn ang="0">
                  <a:pos x="T2" y="T3"/>
                </a:cxn>
                <a:cxn ang="0">
                  <a:pos x="T4" y="T5"/>
                </a:cxn>
                <a:cxn ang="0">
                  <a:pos x="T6" y="T7"/>
                </a:cxn>
                <a:cxn ang="0">
                  <a:pos x="T8" y="T9"/>
                </a:cxn>
              </a:cxnLst>
              <a:rect l="0" t="0" r="r" b="b"/>
              <a:pathLst>
                <a:path w="105" h="102">
                  <a:moveTo>
                    <a:pt x="44" y="5"/>
                  </a:moveTo>
                  <a:cubicBezTo>
                    <a:pt x="71" y="0"/>
                    <a:pt x="95" y="17"/>
                    <a:pt x="100" y="43"/>
                  </a:cubicBezTo>
                  <a:cubicBezTo>
                    <a:pt x="105" y="68"/>
                    <a:pt x="88" y="94"/>
                    <a:pt x="61" y="98"/>
                  </a:cubicBezTo>
                  <a:cubicBezTo>
                    <a:pt x="34" y="102"/>
                    <a:pt x="10" y="85"/>
                    <a:pt x="4" y="60"/>
                  </a:cubicBezTo>
                  <a:cubicBezTo>
                    <a:pt x="0" y="34"/>
                    <a:pt x="17" y="9"/>
                    <a:pt x="44" y="5"/>
                  </a:cubicBezTo>
                  <a:close/>
                </a:path>
              </a:pathLst>
            </a:custGeom>
            <a:solidFill>
              <a:srgbClr val="36AEEA"/>
            </a:solidFill>
            <a:ln w="1905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182" name="Heart 181"/>
          <p:cNvSpPr/>
          <p:nvPr/>
        </p:nvSpPr>
        <p:spPr>
          <a:xfrm>
            <a:off x="4101508" y="1962322"/>
            <a:ext cx="395893" cy="356644"/>
          </a:xfrm>
          <a:prstGeom prst="heart">
            <a:avLst/>
          </a:prstGeom>
          <a:solidFill>
            <a:srgbClr val="B85F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3" name="Heart 182"/>
          <p:cNvSpPr/>
          <p:nvPr/>
        </p:nvSpPr>
        <p:spPr>
          <a:xfrm>
            <a:off x="4514747" y="1460472"/>
            <a:ext cx="404587" cy="364475"/>
          </a:xfrm>
          <a:prstGeom prst="heart">
            <a:avLst/>
          </a:prstGeom>
          <a:solidFill>
            <a:srgbClr val="B85F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4" name="Heart 183"/>
          <p:cNvSpPr/>
          <p:nvPr/>
        </p:nvSpPr>
        <p:spPr>
          <a:xfrm>
            <a:off x="4796531" y="2067880"/>
            <a:ext cx="202294" cy="182238"/>
          </a:xfrm>
          <a:prstGeom prst="heart">
            <a:avLst/>
          </a:prstGeom>
          <a:solidFill>
            <a:srgbClr val="B85F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5" name="Heart 184"/>
          <p:cNvSpPr/>
          <p:nvPr/>
        </p:nvSpPr>
        <p:spPr>
          <a:xfrm>
            <a:off x="3915679" y="1198811"/>
            <a:ext cx="540456" cy="486875"/>
          </a:xfrm>
          <a:prstGeom prst="heart">
            <a:avLst/>
          </a:prstGeom>
          <a:solidFill>
            <a:srgbClr val="B85F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6" name="Arc 185"/>
          <p:cNvSpPr/>
          <p:nvPr/>
        </p:nvSpPr>
        <p:spPr>
          <a:xfrm rot="18921120">
            <a:off x="2903001" y="1808734"/>
            <a:ext cx="3190086" cy="3190086"/>
          </a:xfrm>
          <a:prstGeom prst="arc">
            <a:avLst/>
          </a:prstGeom>
          <a:ln w="34925">
            <a:solidFill>
              <a:schemeClr val="bg1">
                <a:lumMod val="65000"/>
              </a:schemeClr>
            </a:solidFill>
            <a:prstDash val="sysDash"/>
            <a:headEnd w="lg" len="lg"/>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Tree>
    <p:extLst>
      <p:ext uri="{BB962C8B-B14F-4D97-AF65-F5344CB8AC3E}">
        <p14:creationId xmlns:p14="http://schemas.microsoft.com/office/powerpoint/2010/main" val="3594914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50000" decel="5000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400"/>
                                  </p:stCondLst>
                                  <p:childTnLst>
                                    <p:set>
                                      <p:cBhvr>
                                        <p:cTn id="10" dur="1" fill="hold">
                                          <p:stCondLst>
                                            <p:cond delay="0"/>
                                          </p:stCondLst>
                                        </p:cTn>
                                        <p:tgtEl>
                                          <p:spTgt spid="186"/>
                                        </p:tgtEl>
                                        <p:attrNameLst>
                                          <p:attrName>style.visibility</p:attrName>
                                        </p:attrNameLst>
                                      </p:cBhvr>
                                      <p:to>
                                        <p:strVal val="visible"/>
                                      </p:to>
                                    </p:set>
                                    <p:animEffect transition="in" filter="wipe(left)">
                                      <p:cBhvr>
                                        <p:cTn id="11" dur="500"/>
                                        <p:tgtEl>
                                          <p:spTgt spid="186"/>
                                        </p:tgtEl>
                                      </p:cBhvr>
                                    </p:animEffect>
                                  </p:childTnLst>
                                </p:cTn>
                              </p:par>
                              <p:par>
                                <p:cTn id="12" presetID="2" presetClass="entr" presetSubtype="2" accel="50000" decel="50000" fill="hold" nodeType="withEffect">
                                  <p:stCondLst>
                                    <p:cond delay="0"/>
                                  </p:stCondLst>
                                  <p:childTnLst>
                                    <p:set>
                                      <p:cBhvr>
                                        <p:cTn id="13" dur="1" fill="hold">
                                          <p:stCondLst>
                                            <p:cond delay="0"/>
                                          </p:stCondLst>
                                        </p:cTn>
                                        <p:tgtEl>
                                          <p:spTgt spid="6"/>
                                        </p:tgtEl>
                                        <p:attrNameLst>
                                          <p:attrName>style.visibility</p:attrName>
                                        </p:attrNameLst>
                                      </p:cBhvr>
                                      <p:to>
                                        <p:strVal val="visible"/>
                                      </p:to>
                                    </p:set>
                                    <p:anim calcmode="lin" valueType="num">
                                      <p:cBhvr additive="base">
                                        <p:cTn id="14" dur="500" fill="hold"/>
                                        <p:tgtEl>
                                          <p:spTgt spid="6"/>
                                        </p:tgtEl>
                                        <p:attrNameLst>
                                          <p:attrName>ppt_x</p:attrName>
                                        </p:attrNameLst>
                                      </p:cBhvr>
                                      <p:tavLst>
                                        <p:tav tm="0">
                                          <p:val>
                                            <p:strVal val="1+#ppt_w/2"/>
                                          </p:val>
                                        </p:tav>
                                        <p:tav tm="100000">
                                          <p:val>
                                            <p:strVal val="#ppt_x"/>
                                          </p:val>
                                        </p:tav>
                                      </p:tavLst>
                                    </p:anim>
                                    <p:anim calcmode="lin" valueType="num">
                                      <p:cBhvr additive="base">
                                        <p:cTn id="15" dur="500" fill="hold"/>
                                        <p:tgtEl>
                                          <p:spTgt spid="6"/>
                                        </p:tgtEl>
                                        <p:attrNameLst>
                                          <p:attrName>ppt_y</p:attrName>
                                        </p:attrNameLst>
                                      </p:cBhvr>
                                      <p:tavLst>
                                        <p:tav tm="0">
                                          <p:val>
                                            <p:strVal val="#ppt_y"/>
                                          </p:val>
                                        </p:tav>
                                        <p:tav tm="100000">
                                          <p:val>
                                            <p:strVal val="#ppt_y"/>
                                          </p:val>
                                        </p:tav>
                                      </p:tavLst>
                                    </p:anim>
                                  </p:childTnLst>
                                </p:cTn>
                              </p:par>
                              <p:par>
                                <p:cTn id="16" presetID="53" presetClass="entr" presetSubtype="16" fill="hold" nodeType="withEffect">
                                  <p:stCondLst>
                                    <p:cond delay="0"/>
                                  </p:stCondLst>
                                  <p:childTnLst>
                                    <p:set>
                                      <p:cBhvr>
                                        <p:cTn id="17" dur="1" fill="hold">
                                          <p:stCondLst>
                                            <p:cond delay="0"/>
                                          </p:stCondLst>
                                        </p:cTn>
                                        <p:tgtEl>
                                          <p:spTgt spid="86"/>
                                        </p:tgtEl>
                                        <p:attrNameLst>
                                          <p:attrName>style.visibility</p:attrName>
                                        </p:attrNameLst>
                                      </p:cBhvr>
                                      <p:to>
                                        <p:strVal val="visible"/>
                                      </p:to>
                                    </p:set>
                                    <p:anim calcmode="lin" valueType="num">
                                      <p:cBhvr>
                                        <p:cTn id="18" dur="500" fill="hold"/>
                                        <p:tgtEl>
                                          <p:spTgt spid="86"/>
                                        </p:tgtEl>
                                        <p:attrNameLst>
                                          <p:attrName>ppt_w</p:attrName>
                                        </p:attrNameLst>
                                      </p:cBhvr>
                                      <p:tavLst>
                                        <p:tav tm="0">
                                          <p:val>
                                            <p:fltVal val="0"/>
                                          </p:val>
                                        </p:tav>
                                        <p:tav tm="100000">
                                          <p:val>
                                            <p:strVal val="#ppt_w"/>
                                          </p:val>
                                        </p:tav>
                                      </p:tavLst>
                                    </p:anim>
                                    <p:anim calcmode="lin" valueType="num">
                                      <p:cBhvr>
                                        <p:cTn id="19" dur="500" fill="hold"/>
                                        <p:tgtEl>
                                          <p:spTgt spid="86"/>
                                        </p:tgtEl>
                                        <p:attrNameLst>
                                          <p:attrName>ppt_h</p:attrName>
                                        </p:attrNameLst>
                                      </p:cBhvr>
                                      <p:tavLst>
                                        <p:tav tm="0">
                                          <p:val>
                                            <p:fltVal val="0"/>
                                          </p:val>
                                        </p:tav>
                                        <p:tav tm="100000">
                                          <p:val>
                                            <p:strVal val="#ppt_h"/>
                                          </p:val>
                                        </p:tav>
                                      </p:tavLst>
                                    </p:anim>
                                    <p:animEffect transition="in" filter="fade">
                                      <p:cBhvr>
                                        <p:cTn id="20" dur="500"/>
                                        <p:tgtEl>
                                          <p:spTgt spid="86"/>
                                        </p:tgtEl>
                                      </p:cBhvr>
                                    </p:animEffect>
                                  </p:childTnLst>
                                </p:cTn>
                              </p:par>
                            </p:childTnLst>
                          </p:cTn>
                        </p:par>
                        <p:par>
                          <p:cTn id="21" fill="hold">
                            <p:stCondLst>
                              <p:cond delay="900"/>
                            </p:stCondLst>
                            <p:childTnLst>
                              <p:par>
                                <p:cTn id="22" presetID="10" presetClass="entr" presetSubtype="0" fill="hold" nodeType="afterEffect">
                                  <p:stCondLst>
                                    <p:cond delay="0"/>
                                  </p:stCondLst>
                                  <p:childTnLst>
                                    <p:set>
                                      <p:cBhvr>
                                        <p:cTn id="23" dur="1" fill="hold">
                                          <p:stCondLst>
                                            <p:cond delay="0"/>
                                          </p:stCondLst>
                                        </p:cTn>
                                        <p:tgtEl>
                                          <p:spTgt spid="175"/>
                                        </p:tgtEl>
                                        <p:attrNameLst>
                                          <p:attrName>style.visibility</p:attrName>
                                        </p:attrNameLst>
                                      </p:cBhvr>
                                      <p:to>
                                        <p:strVal val="visible"/>
                                      </p:to>
                                    </p:set>
                                    <p:animEffect transition="in" filter="fade">
                                      <p:cBhvr>
                                        <p:cTn id="24" dur="500"/>
                                        <p:tgtEl>
                                          <p:spTgt spid="175"/>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74"/>
                                        </p:tgtEl>
                                        <p:attrNameLst>
                                          <p:attrName>style.visibility</p:attrName>
                                        </p:attrNameLst>
                                      </p:cBhvr>
                                      <p:to>
                                        <p:strVal val="visible"/>
                                      </p:to>
                                    </p:set>
                                    <p:animEffect transition="in" filter="fade">
                                      <p:cBhvr>
                                        <p:cTn id="29" dur="500"/>
                                        <p:tgtEl>
                                          <p:spTgt spid="174"/>
                                        </p:tgtEl>
                                      </p:cBhvr>
                                    </p:animEffect>
                                  </p:childTnLst>
                                </p:cTn>
                              </p:par>
                              <p:par>
                                <p:cTn id="30" presetID="10" presetClass="exit" presetSubtype="0" fill="hold" nodeType="withEffect">
                                  <p:stCondLst>
                                    <p:cond delay="200"/>
                                  </p:stCondLst>
                                  <p:childTnLst>
                                    <p:animEffect transition="out" filter="fade">
                                      <p:cBhvr>
                                        <p:cTn id="31" dur="300"/>
                                        <p:tgtEl>
                                          <p:spTgt spid="175"/>
                                        </p:tgtEl>
                                      </p:cBhvr>
                                    </p:animEffect>
                                    <p:set>
                                      <p:cBhvr>
                                        <p:cTn id="32" dur="1" fill="hold">
                                          <p:stCondLst>
                                            <p:cond delay="299"/>
                                          </p:stCondLst>
                                        </p:cTn>
                                        <p:tgtEl>
                                          <p:spTgt spid="175"/>
                                        </p:tgtEl>
                                        <p:attrNameLst>
                                          <p:attrName>style.visibility</p:attrName>
                                        </p:attrNameLst>
                                      </p:cBhvr>
                                      <p:to>
                                        <p:strVal val="hidden"/>
                                      </p:to>
                                    </p:set>
                                  </p:childTnLst>
                                </p:cTn>
                              </p:par>
                              <p:par>
                                <p:cTn id="33" presetID="10" presetClass="exit" presetSubtype="0" fill="hold" grpId="1" nodeType="withEffect">
                                  <p:stCondLst>
                                    <p:cond delay="200"/>
                                  </p:stCondLst>
                                  <p:childTnLst>
                                    <p:animEffect transition="out" filter="fade">
                                      <p:cBhvr>
                                        <p:cTn id="34" dur="500"/>
                                        <p:tgtEl>
                                          <p:spTgt spid="186"/>
                                        </p:tgtEl>
                                      </p:cBhvr>
                                    </p:animEffect>
                                    <p:set>
                                      <p:cBhvr>
                                        <p:cTn id="35" dur="1" fill="hold">
                                          <p:stCondLst>
                                            <p:cond delay="499"/>
                                          </p:stCondLst>
                                        </p:cTn>
                                        <p:tgtEl>
                                          <p:spTgt spid="186"/>
                                        </p:tgtEl>
                                        <p:attrNameLst>
                                          <p:attrName>style.visibility</p:attrName>
                                        </p:attrNameLst>
                                      </p:cBhvr>
                                      <p:to>
                                        <p:strVal val="hidden"/>
                                      </p:to>
                                    </p:set>
                                  </p:childTnLst>
                                </p:cTn>
                              </p:par>
                              <p:par>
                                <p:cTn id="36" presetID="63" presetClass="path" presetSubtype="0" accel="50000" decel="50000" fill="hold" nodeType="withEffect">
                                  <p:stCondLst>
                                    <p:cond delay="200"/>
                                  </p:stCondLst>
                                  <p:childTnLst>
                                    <p:animMotion origin="layout" path="M -1.38889E-6 3.33333E-6 L 0.07066 3.33333E-6 " pathEditMode="relative" rAng="0" ptsTypes="AA">
                                      <p:cBhvr>
                                        <p:cTn id="37" dur="500" fill="hold"/>
                                        <p:tgtEl>
                                          <p:spTgt spid="8"/>
                                        </p:tgtEl>
                                        <p:attrNameLst>
                                          <p:attrName>ppt_x</p:attrName>
                                          <p:attrName>ppt_y</p:attrName>
                                        </p:attrNameLst>
                                      </p:cBhvr>
                                      <p:rCtr x="3524" y="0"/>
                                    </p:animMotion>
                                  </p:childTnLst>
                                </p:cTn>
                              </p:par>
                              <p:par>
                                <p:cTn id="38" presetID="35" presetClass="path" presetSubtype="0" accel="50000" decel="50000" fill="hold" nodeType="withEffect">
                                  <p:stCondLst>
                                    <p:cond delay="200"/>
                                  </p:stCondLst>
                                  <p:childTnLst>
                                    <p:animMotion origin="layout" path="M 8.33333E-7 -3.82716E-6 L -0.06823 -3.82716E-6 " pathEditMode="relative" rAng="0" ptsTypes="AA">
                                      <p:cBhvr>
                                        <p:cTn id="39" dur="500" fill="hold"/>
                                        <p:tgtEl>
                                          <p:spTgt spid="6"/>
                                        </p:tgtEl>
                                        <p:attrNameLst>
                                          <p:attrName>ppt_x</p:attrName>
                                          <p:attrName>ppt_y</p:attrName>
                                        </p:attrNameLst>
                                      </p:cBhvr>
                                      <p:rCtr x="-3420" y="0"/>
                                    </p:animMotion>
                                  </p:childTnLst>
                                </p:cTn>
                              </p:par>
                              <p:par>
                                <p:cTn id="40" presetID="42" presetClass="entr" presetSubtype="0" fill="hold" grpId="0" nodeType="withEffect">
                                  <p:stCondLst>
                                    <p:cond delay="200"/>
                                  </p:stCondLst>
                                  <p:childTnLst>
                                    <p:set>
                                      <p:cBhvr>
                                        <p:cTn id="41" dur="1" fill="hold">
                                          <p:stCondLst>
                                            <p:cond delay="0"/>
                                          </p:stCondLst>
                                        </p:cTn>
                                        <p:tgtEl>
                                          <p:spTgt spid="184"/>
                                        </p:tgtEl>
                                        <p:attrNameLst>
                                          <p:attrName>style.visibility</p:attrName>
                                        </p:attrNameLst>
                                      </p:cBhvr>
                                      <p:to>
                                        <p:strVal val="visible"/>
                                      </p:to>
                                    </p:set>
                                    <p:animEffect transition="in" filter="fade">
                                      <p:cBhvr>
                                        <p:cTn id="42" dur="500"/>
                                        <p:tgtEl>
                                          <p:spTgt spid="184"/>
                                        </p:tgtEl>
                                      </p:cBhvr>
                                    </p:animEffect>
                                    <p:anim calcmode="lin" valueType="num">
                                      <p:cBhvr>
                                        <p:cTn id="43" dur="500" fill="hold"/>
                                        <p:tgtEl>
                                          <p:spTgt spid="184"/>
                                        </p:tgtEl>
                                        <p:attrNameLst>
                                          <p:attrName>ppt_x</p:attrName>
                                        </p:attrNameLst>
                                      </p:cBhvr>
                                      <p:tavLst>
                                        <p:tav tm="0">
                                          <p:val>
                                            <p:strVal val="#ppt_x"/>
                                          </p:val>
                                        </p:tav>
                                        <p:tav tm="100000">
                                          <p:val>
                                            <p:strVal val="#ppt_x"/>
                                          </p:val>
                                        </p:tav>
                                      </p:tavLst>
                                    </p:anim>
                                    <p:anim calcmode="lin" valueType="num">
                                      <p:cBhvr>
                                        <p:cTn id="44" dur="500" fill="hold"/>
                                        <p:tgtEl>
                                          <p:spTgt spid="184"/>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400"/>
                                  </p:stCondLst>
                                  <p:childTnLst>
                                    <p:set>
                                      <p:cBhvr>
                                        <p:cTn id="46" dur="1" fill="hold">
                                          <p:stCondLst>
                                            <p:cond delay="0"/>
                                          </p:stCondLst>
                                        </p:cTn>
                                        <p:tgtEl>
                                          <p:spTgt spid="182"/>
                                        </p:tgtEl>
                                        <p:attrNameLst>
                                          <p:attrName>style.visibility</p:attrName>
                                        </p:attrNameLst>
                                      </p:cBhvr>
                                      <p:to>
                                        <p:strVal val="visible"/>
                                      </p:to>
                                    </p:set>
                                    <p:animEffect transition="in" filter="fade">
                                      <p:cBhvr>
                                        <p:cTn id="47" dur="500"/>
                                        <p:tgtEl>
                                          <p:spTgt spid="182"/>
                                        </p:tgtEl>
                                      </p:cBhvr>
                                    </p:animEffect>
                                    <p:anim calcmode="lin" valueType="num">
                                      <p:cBhvr>
                                        <p:cTn id="48" dur="500" fill="hold"/>
                                        <p:tgtEl>
                                          <p:spTgt spid="182"/>
                                        </p:tgtEl>
                                        <p:attrNameLst>
                                          <p:attrName>ppt_x</p:attrName>
                                        </p:attrNameLst>
                                      </p:cBhvr>
                                      <p:tavLst>
                                        <p:tav tm="0">
                                          <p:val>
                                            <p:strVal val="#ppt_x"/>
                                          </p:val>
                                        </p:tav>
                                        <p:tav tm="100000">
                                          <p:val>
                                            <p:strVal val="#ppt_x"/>
                                          </p:val>
                                        </p:tav>
                                      </p:tavLst>
                                    </p:anim>
                                    <p:anim calcmode="lin" valueType="num">
                                      <p:cBhvr>
                                        <p:cTn id="49" dur="500" fill="hold"/>
                                        <p:tgtEl>
                                          <p:spTgt spid="182"/>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300"/>
                                  </p:stCondLst>
                                  <p:childTnLst>
                                    <p:set>
                                      <p:cBhvr>
                                        <p:cTn id="51" dur="1" fill="hold">
                                          <p:stCondLst>
                                            <p:cond delay="0"/>
                                          </p:stCondLst>
                                        </p:cTn>
                                        <p:tgtEl>
                                          <p:spTgt spid="183"/>
                                        </p:tgtEl>
                                        <p:attrNameLst>
                                          <p:attrName>style.visibility</p:attrName>
                                        </p:attrNameLst>
                                      </p:cBhvr>
                                      <p:to>
                                        <p:strVal val="visible"/>
                                      </p:to>
                                    </p:set>
                                    <p:animEffect transition="in" filter="fade">
                                      <p:cBhvr>
                                        <p:cTn id="52" dur="500"/>
                                        <p:tgtEl>
                                          <p:spTgt spid="183"/>
                                        </p:tgtEl>
                                      </p:cBhvr>
                                    </p:animEffect>
                                    <p:anim calcmode="lin" valueType="num">
                                      <p:cBhvr>
                                        <p:cTn id="53" dur="500" fill="hold"/>
                                        <p:tgtEl>
                                          <p:spTgt spid="183"/>
                                        </p:tgtEl>
                                        <p:attrNameLst>
                                          <p:attrName>ppt_x</p:attrName>
                                        </p:attrNameLst>
                                      </p:cBhvr>
                                      <p:tavLst>
                                        <p:tav tm="0">
                                          <p:val>
                                            <p:strVal val="#ppt_x"/>
                                          </p:val>
                                        </p:tav>
                                        <p:tav tm="100000">
                                          <p:val>
                                            <p:strVal val="#ppt_x"/>
                                          </p:val>
                                        </p:tav>
                                      </p:tavLst>
                                    </p:anim>
                                    <p:anim calcmode="lin" valueType="num">
                                      <p:cBhvr>
                                        <p:cTn id="54" dur="500" fill="hold"/>
                                        <p:tgtEl>
                                          <p:spTgt spid="183"/>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p:stCondLst>
                                    <p:cond delay="500"/>
                                  </p:stCondLst>
                                  <p:childTnLst>
                                    <p:set>
                                      <p:cBhvr>
                                        <p:cTn id="56" dur="1" fill="hold">
                                          <p:stCondLst>
                                            <p:cond delay="0"/>
                                          </p:stCondLst>
                                        </p:cTn>
                                        <p:tgtEl>
                                          <p:spTgt spid="185"/>
                                        </p:tgtEl>
                                        <p:attrNameLst>
                                          <p:attrName>style.visibility</p:attrName>
                                        </p:attrNameLst>
                                      </p:cBhvr>
                                      <p:to>
                                        <p:strVal val="visible"/>
                                      </p:to>
                                    </p:set>
                                    <p:animEffect transition="in" filter="fade">
                                      <p:cBhvr>
                                        <p:cTn id="57" dur="500"/>
                                        <p:tgtEl>
                                          <p:spTgt spid="185"/>
                                        </p:tgtEl>
                                      </p:cBhvr>
                                    </p:animEffect>
                                    <p:anim calcmode="lin" valueType="num">
                                      <p:cBhvr>
                                        <p:cTn id="58" dur="500" fill="hold"/>
                                        <p:tgtEl>
                                          <p:spTgt spid="185"/>
                                        </p:tgtEl>
                                        <p:attrNameLst>
                                          <p:attrName>ppt_x</p:attrName>
                                        </p:attrNameLst>
                                      </p:cBhvr>
                                      <p:tavLst>
                                        <p:tav tm="0">
                                          <p:val>
                                            <p:strVal val="#ppt_x"/>
                                          </p:val>
                                        </p:tav>
                                        <p:tav tm="100000">
                                          <p:val>
                                            <p:strVal val="#ppt_x"/>
                                          </p:val>
                                        </p:tav>
                                      </p:tavLst>
                                    </p:anim>
                                    <p:anim calcmode="lin" valueType="num">
                                      <p:cBhvr>
                                        <p:cTn id="59" dur="500" fill="hold"/>
                                        <p:tgtEl>
                                          <p:spTgt spid="18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2" grpId="0" animBg="1"/>
      <p:bldP spid="183" grpId="0" animBg="1"/>
      <p:bldP spid="184" grpId="0" animBg="1"/>
      <p:bldP spid="185" grpId="0" animBg="1"/>
      <p:bldP spid="186" grpId="0" animBg="1"/>
      <p:bldP spid="186" grpId="1"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6" name="Picture 5" descr="nike-swoosh-white.png"/>
          <p:cNvPicPr>
            <a:picLocks noChangeAspect="1"/>
          </p:cNvPicPr>
          <p:nvPr/>
        </p:nvPicPr>
        <p:blipFill>
          <a:blip r:embed="rId4"/>
          <a:stretch>
            <a:fillRect/>
          </a:stretch>
        </p:blipFill>
        <p:spPr>
          <a:xfrm>
            <a:off x="6509862" y="609600"/>
            <a:ext cx="2224563" cy="1668423"/>
          </a:xfrm>
          <a:prstGeom prst="rect">
            <a:avLst/>
          </a:prstGeom>
          <a:effectLst/>
        </p:spPr>
      </p:pic>
    </p:spTree>
    <p:extLst>
      <p:ext uri="{BB962C8B-B14F-4D97-AF65-F5344CB8AC3E}">
        <p14:creationId xmlns:p14="http://schemas.microsoft.com/office/powerpoint/2010/main" val="3639023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8" name="Picture 7"/>
          <p:cNvPicPr>
            <a:picLocks noChangeAspect="1"/>
          </p:cNvPicPr>
          <p:nvPr/>
        </p:nvPicPr>
        <p:blipFill>
          <a:blip r:embed="rId4">
            <a:biLevel thresh="25000"/>
          </a:blip>
          <a:stretch>
            <a:fillRect/>
          </a:stretch>
        </p:blipFill>
        <p:spPr>
          <a:xfrm>
            <a:off x="820930" y="296570"/>
            <a:ext cx="2814320" cy="1644618"/>
          </a:xfrm>
          <a:prstGeom prst="rect">
            <a:avLst/>
          </a:prstGeom>
        </p:spPr>
      </p:pic>
    </p:spTree>
    <p:extLst>
      <p:ext uri="{BB962C8B-B14F-4D97-AF65-F5344CB8AC3E}">
        <p14:creationId xmlns:p14="http://schemas.microsoft.com/office/powerpoint/2010/main" val="14283372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descr="Diagonal Up Right:  BOLD"/>
          <p:cNvSpPr txBox="1"/>
          <p:nvPr/>
        </p:nvSpPr>
        <p:spPr>
          <a:xfrm>
            <a:off x="2301239" y="1672189"/>
            <a:ext cx="5855789" cy="590931"/>
          </a:xfrm>
          <a:prstGeom prst="rect">
            <a:avLst/>
          </a:prstGeom>
          <a:noFill/>
        </p:spPr>
        <p:txBody>
          <a:bodyPr wrap="square" rtlCol="0">
            <a:spAutoFit/>
          </a:bodyPr>
          <a:lstStyle/>
          <a:p>
            <a:pPr>
              <a:lnSpc>
                <a:spcPct val="90000"/>
              </a:lnSpc>
              <a:spcBef>
                <a:spcPts val="750"/>
              </a:spcBef>
              <a:buClr>
                <a:srgbClr val="FA492B"/>
              </a:buClr>
              <a:tabLst>
                <a:tab pos="225425" algn="l"/>
                <a:tab pos="458788" algn="l"/>
                <a:tab pos="685800" algn="l"/>
                <a:tab pos="911225" algn="l"/>
                <a:tab pos="1144588" algn="l"/>
                <a:tab pos="1370013" algn="l"/>
              </a:tabLst>
            </a:pPr>
            <a:r>
              <a:rPr lang="en-US" sz="3600" b="1" spc="-150" dirty="0" smtClean="0">
                <a:solidFill>
                  <a:srgbClr val="AD488D"/>
                </a:solidFill>
                <a:latin typeface="Gotham Bold" pitchFamily="50" charset="0"/>
                <a:cs typeface="Gotham Bold" pitchFamily="50" charset="0"/>
              </a:rPr>
              <a:t>RESULTS MATTER</a:t>
            </a:r>
          </a:p>
        </p:txBody>
      </p:sp>
      <p:sp>
        <p:nvSpPr>
          <p:cNvPr id="10" name="TextBox 9"/>
          <p:cNvSpPr txBox="1"/>
          <p:nvPr/>
        </p:nvSpPr>
        <p:spPr>
          <a:xfrm>
            <a:off x="2326343" y="2584122"/>
            <a:ext cx="6125507" cy="1200329"/>
          </a:xfrm>
          <a:prstGeom prst="rect">
            <a:avLst/>
          </a:prstGeom>
          <a:noFill/>
        </p:spPr>
        <p:txBody>
          <a:bodyPr wrap="square" rtlCol="0">
            <a:spAutoFit/>
          </a:bodyPr>
          <a:lstStyle/>
          <a:p>
            <a:pPr>
              <a:lnSpc>
                <a:spcPct val="90000"/>
              </a:lnSpc>
              <a:spcBef>
                <a:spcPts val="750"/>
              </a:spcBef>
              <a:buClr>
                <a:srgbClr val="FA492B"/>
              </a:buClr>
              <a:tabLst>
                <a:tab pos="225425" algn="l"/>
                <a:tab pos="458788" algn="l"/>
                <a:tab pos="685800" algn="l"/>
                <a:tab pos="911225" algn="l"/>
                <a:tab pos="1144588" algn="l"/>
                <a:tab pos="1370013" algn="l"/>
              </a:tabLst>
            </a:pPr>
            <a:r>
              <a:rPr lang="en-US" sz="2000" dirty="0">
                <a:solidFill>
                  <a:schemeClr val="tx1">
                    <a:lumMod val="65000"/>
                    <a:lumOff val="35000"/>
                  </a:schemeClr>
                </a:solidFill>
                <a:latin typeface="Gotham Medium" pitchFamily="50" charset="0"/>
                <a:cs typeface="Gotham Medium" pitchFamily="50" charset="0"/>
              </a:rPr>
              <a:t>We are deeply invested in the success of our customers, the company, and each other. </a:t>
            </a:r>
            <a:br>
              <a:rPr lang="en-US" sz="2000" dirty="0">
                <a:solidFill>
                  <a:schemeClr val="tx1">
                    <a:lumMod val="65000"/>
                    <a:lumOff val="35000"/>
                  </a:schemeClr>
                </a:solidFill>
                <a:latin typeface="Gotham Medium" pitchFamily="50" charset="0"/>
                <a:cs typeface="Gotham Medium" pitchFamily="50" charset="0"/>
              </a:rPr>
            </a:br>
            <a:r>
              <a:rPr lang="en-US" sz="2000" dirty="0">
                <a:solidFill>
                  <a:schemeClr val="tx1">
                    <a:lumMod val="65000"/>
                    <a:lumOff val="35000"/>
                  </a:schemeClr>
                </a:solidFill>
                <a:latin typeface="Gotham Book" pitchFamily="50" charset="0"/>
                <a:cs typeface="Gotham Book" pitchFamily="50" charset="0"/>
              </a:rPr>
              <a:t>We take pride in what we do and hold ourselves to the highest standards. </a:t>
            </a:r>
          </a:p>
        </p:txBody>
      </p:sp>
      <p:grpSp>
        <p:nvGrpSpPr>
          <p:cNvPr id="18" name="Group 5"/>
          <p:cNvGrpSpPr>
            <a:grpSpLocks noChangeAspect="1"/>
          </p:cNvGrpSpPr>
          <p:nvPr/>
        </p:nvGrpSpPr>
        <p:grpSpPr bwMode="auto">
          <a:xfrm>
            <a:off x="684108" y="1965486"/>
            <a:ext cx="1334805" cy="1326354"/>
            <a:chOff x="-2262" y="-155"/>
            <a:chExt cx="3633" cy="3610"/>
          </a:xfrm>
          <a:solidFill>
            <a:srgbClr val="AD488D"/>
          </a:solidFill>
        </p:grpSpPr>
        <p:sp>
          <p:nvSpPr>
            <p:cNvPr id="19" name="Freeform 18"/>
            <p:cNvSpPr>
              <a:spLocks noEditPoints="1"/>
            </p:cNvSpPr>
            <p:nvPr/>
          </p:nvSpPr>
          <p:spPr bwMode="auto">
            <a:xfrm>
              <a:off x="-1043" y="252"/>
              <a:ext cx="1195" cy="1084"/>
            </a:xfrm>
            <a:custGeom>
              <a:avLst/>
              <a:gdLst>
                <a:gd name="T0" fmla="*/ 215 w 1195"/>
                <a:gd name="T1" fmla="*/ 1084 h 1084"/>
                <a:gd name="T2" fmla="*/ 369 w 1195"/>
                <a:gd name="T3" fmla="*/ 621 h 1084"/>
                <a:gd name="T4" fmla="*/ 0 w 1195"/>
                <a:gd name="T5" fmla="*/ 325 h 1084"/>
                <a:gd name="T6" fmla="*/ 450 w 1195"/>
                <a:gd name="T7" fmla="*/ 325 h 1084"/>
                <a:gd name="T8" fmla="*/ 592 w 1195"/>
                <a:gd name="T9" fmla="*/ 0 h 1084"/>
                <a:gd name="T10" fmla="*/ 743 w 1195"/>
                <a:gd name="T11" fmla="*/ 325 h 1084"/>
                <a:gd name="T12" fmla="*/ 1195 w 1195"/>
                <a:gd name="T13" fmla="*/ 325 h 1084"/>
                <a:gd name="T14" fmla="*/ 826 w 1195"/>
                <a:gd name="T15" fmla="*/ 621 h 1084"/>
                <a:gd name="T16" fmla="*/ 980 w 1195"/>
                <a:gd name="T17" fmla="*/ 1084 h 1084"/>
                <a:gd name="T18" fmla="*/ 596 w 1195"/>
                <a:gd name="T19" fmla="*/ 777 h 1084"/>
                <a:gd name="T20" fmla="*/ 215 w 1195"/>
                <a:gd name="T21" fmla="*/ 1084 h 1084"/>
                <a:gd name="T22" fmla="*/ 596 w 1195"/>
                <a:gd name="T23" fmla="*/ 680 h 1084"/>
                <a:gd name="T24" fmla="*/ 824 w 1195"/>
                <a:gd name="T25" fmla="*/ 860 h 1084"/>
                <a:gd name="T26" fmla="*/ 736 w 1195"/>
                <a:gd name="T27" fmla="*/ 595 h 1084"/>
                <a:gd name="T28" fmla="*/ 975 w 1195"/>
                <a:gd name="T29" fmla="*/ 403 h 1084"/>
                <a:gd name="T30" fmla="*/ 696 w 1195"/>
                <a:gd name="T31" fmla="*/ 403 h 1084"/>
                <a:gd name="T32" fmla="*/ 594 w 1195"/>
                <a:gd name="T33" fmla="*/ 187 h 1084"/>
                <a:gd name="T34" fmla="*/ 502 w 1195"/>
                <a:gd name="T35" fmla="*/ 403 h 1084"/>
                <a:gd name="T36" fmla="*/ 220 w 1195"/>
                <a:gd name="T37" fmla="*/ 403 h 1084"/>
                <a:gd name="T38" fmla="*/ 459 w 1195"/>
                <a:gd name="T39" fmla="*/ 595 h 1084"/>
                <a:gd name="T40" fmla="*/ 372 w 1195"/>
                <a:gd name="T41" fmla="*/ 860 h 1084"/>
                <a:gd name="T42" fmla="*/ 596 w 1195"/>
                <a:gd name="T43" fmla="*/ 680 h 10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95" h="1084">
                  <a:moveTo>
                    <a:pt x="215" y="1084"/>
                  </a:moveTo>
                  <a:lnTo>
                    <a:pt x="369" y="621"/>
                  </a:lnTo>
                  <a:lnTo>
                    <a:pt x="0" y="325"/>
                  </a:lnTo>
                  <a:lnTo>
                    <a:pt x="450" y="325"/>
                  </a:lnTo>
                  <a:lnTo>
                    <a:pt x="592" y="0"/>
                  </a:lnTo>
                  <a:lnTo>
                    <a:pt x="743" y="325"/>
                  </a:lnTo>
                  <a:lnTo>
                    <a:pt x="1195" y="325"/>
                  </a:lnTo>
                  <a:lnTo>
                    <a:pt x="826" y="621"/>
                  </a:lnTo>
                  <a:lnTo>
                    <a:pt x="980" y="1084"/>
                  </a:lnTo>
                  <a:lnTo>
                    <a:pt x="596" y="777"/>
                  </a:lnTo>
                  <a:lnTo>
                    <a:pt x="215" y="1084"/>
                  </a:lnTo>
                  <a:close/>
                  <a:moveTo>
                    <a:pt x="596" y="680"/>
                  </a:moveTo>
                  <a:lnTo>
                    <a:pt x="824" y="860"/>
                  </a:lnTo>
                  <a:lnTo>
                    <a:pt x="736" y="595"/>
                  </a:lnTo>
                  <a:lnTo>
                    <a:pt x="975" y="403"/>
                  </a:lnTo>
                  <a:lnTo>
                    <a:pt x="696" y="403"/>
                  </a:lnTo>
                  <a:lnTo>
                    <a:pt x="594" y="187"/>
                  </a:lnTo>
                  <a:lnTo>
                    <a:pt x="502" y="403"/>
                  </a:lnTo>
                  <a:lnTo>
                    <a:pt x="220" y="403"/>
                  </a:lnTo>
                  <a:lnTo>
                    <a:pt x="459" y="595"/>
                  </a:lnTo>
                  <a:lnTo>
                    <a:pt x="372" y="860"/>
                  </a:lnTo>
                  <a:lnTo>
                    <a:pt x="596" y="6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9"/>
            <p:cNvSpPr>
              <a:spLocks/>
            </p:cNvSpPr>
            <p:nvPr/>
          </p:nvSpPr>
          <p:spPr bwMode="auto">
            <a:xfrm>
              <a:off x="-2262" y="89"/>
              <a:ext cx="750" cy="1356"/>
            </a:xfrm>
            <a:custGeom>
              <a:avLst/>
              <a:gdLst>
                <a:gd name="T0" fmla="*/ 317 w 317"/>
                <a:gd name="T1" fmla="*/ 573 h 573"/>
                <a:gd name="T2" fmla="*/ 119 w 317"/>
                <a:gd name="T3" fmla="*/ 496 h 573"/>
                <a:gd name="T4" fmla="*/ 5 w 317"/>
                <a:gd name="T5" fmla="*/ 43 h 573"/>
                <a:gd name="T6" fmla="*/ 5 w 317"/>
                <a:gd name="T7" fmla="*/ 16 h 573"/>
                <a:gd name="T8" fmla="*/ 5 w 317"/>
                <a:gd name="T9" fmla="*/ 0 h 573"/>
                <a:gd name="T10" fmla="*/ 186 w 317"/>
                <a:gd name="T11" fmla="*/ 0 h 573"/>
                <a:gd name="T12" fmla="*/ 186 w 317"/>
                <a:gd name="T13" fmla="*/ 33 h 573"/>
                <a:gd name="T14" fmla="*/ 38 w 317"/>
                <a:gd name="T15" fmla="*/ 33 h 573"/>
                <a:gd name="T16" fmla="*/ 37 w 317"/>
                <a:gd name="T17" fmla="*/ 43 h 573"/>
                <a:gd name="T18" fmla="*/ 142 w 317"/>
                <a:gd name="T19" fmla="*/ 473 h 573"/>
                <a:gd name="T20" fmla="*/ 317 w 317"/>
                <a:gd name="T21" fmla="*/ 540 h 573"/>
                <a:gd name="T22" fmla="*/ 317 w 317"/>
                <a:gd name="T23" fmla="*/ 573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7" h="573">
                  <a:moveTo>
                    <a:pt x="317" y="573"/>
                  </a:moveTo>
                  <a:cubicBezTo>
                    <a:pt x="236" y="573"/>
                    <a:pt x="169" y="547"/>
                    <a:pt x="119" y="496"/>
                  </a:cubicBezTo>
                  <a:cubicBezTo>
                    <a:pt x="0" y="376"/>
                    <a:pt x="3" y="151"/>
                    <a:pt x="5" y="43"/>
                  </a:cubicBezTo>
                  <a:cubicBezTo>
                    <a:pt x="5" y="33"/>
                    <a:pt x="5" y="24"/>
                    <a:pt x="5" y="16"/>
                  </a:cubicBezTo>
                  <a:cubicBezTo>
                    <a:pt x="5" y="0"/>
                    <a:pt x="5" y="0"/>
                    <a:pt x="5" y="0"/>
                  </a:cubicBezTo>
                  <a:cubicBezTo>
                    <a:pt x="186" y="0"/>
                    <a:pt x="186" y="0"/>
                    <a:pt x="186" y="0"/>
                  </a:cubicBezTo>
                  <a:cubicBezTo>
                    <a:pt x="186" y="33"/>
                    <a:pt x="186" y="33"/>
                    <a:pt x="186" y="33"/>
                  </a:cubicBezTo>
                  <a:cubicBezTo>
                    <a:pt x="38" y="33"/>
                    <a:pt x="38" y="33"/>
                    <a:pt x="38" y="33"/>
                  </a:cubicBezTo>
                  <a:cubicBezTo>
                    <a:pt x="38" y="36"/>
                    <a:pt x="38" y="40"/>
                    <a:pt x="37" y="43"/>
                  </a:cubicBezTo>
                  <a:cubicBezTo>
                    <a:pt x="36" y="147"/>
                    <a:pt x="33" y="363"/>
                    <a:pt x="142" y="473"/>
                  </a:cubicBezTo>
                  <a:cubicBezTo>
                    <a:pt x="186" y="518"/>
                    <a:pt x="245" y="540"/>
                    <a:pt x="317" y="540"/>
                  </a:cubicBezTo>
                  <a:lnTo>
                    <a:pt x="317" y="57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20"/>
            <p:cNvSpPr>
              <a:spLocks/>
            </p:cNvSpPr>
            <p:nvPr/>
          </p:nvSpPr>
          <p:spPr bwMode="auto">
            <a:xfrm>
              <a:off x="616" y="89"/>
              <a:ext cx="755" cy="1356"/>
            </a:xfrm>
            <a:custGeom>
              <a:avLst/>
              <a:gdLst>
                <a:gd name="T0" fmla="*/ 0 w 319"/>
                <a:gd name="T1" fmla="*/ 573 h 573"/>
                <a:gd name="T2" fmla="*/ 0 w 319"/>
                <a:gd name="T3" fmla="*/ 540 h 573"/>
                <a:gd name="T4" fmla="*/ 172 w 319"/>
                <a:gd name="T5" fmla="*/ 473 h 573"/>
                <a:gd name="T6" fmla="*/ 281 w 319"/>
                <a:gd name="T7" fmla="*/ 36 h 573"/>
                <a:gd name="T8" fmla="*/ 281 w 319"/>
                <a:gd name="T9" fmla="*/ 33 h 573"/>
                <a:gd name="T10" fmla="*/ 134 w 319"/>
                <a:gd name="T11" fmla="*/ 33 h 573"/>
                <a:gd name="T12" fmla="*/ 134 w 319"/>
                <a:gd name="T13" fmla="*/ 0 h 573"/>
                <a:gd name="T14" fmla="*/ 314 w 319"/>
                <a:gd name="T15" fmla="*/ 0 h 573"/>
                <a:gd name="T16" fmla="*/ 314 w 319"/>
                <a:gd name="T17" fmla="*/ 16 h 573"/>
                <a:gd name="T18" fmla="*/ 314 w 319"/>
                <a:gd name="T19" fmla="*/ 36 h 573"/>
                <a:gd name="T20" fmla="*/ 195 w 319"/>
                <a:gd name="T21" fmla="*/ 496 h 573"/>
                <a:gd name="T22" fmla="*/ 0 w 319"/>
                <a:gd name="T23" fmla="*/ 573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9" h="573">
                  <a:moveTo>
                    <a:pt x="0" y="573"/>
                  </a:moveTo>
                  <a:cubicBezTo>
                    <a:pt x="0" y="540"/>
                    <a:pt x="0" y="540"/>
                    <a:pt x="0" y="540"/>
                  </a:cubicBezTo>
                  <a:cubicBezTo>
                    <a:pt x="70" y="540"/>
                    <a:pt x="128" y="518"/>
                    <a:pt x="172" y="473"/>
                  </a:cubicBezTo>
                  <a:cubicBezTo>
                    <a:pt x="286" y="357"/>
                    <a:pt x="283" y="124"/>
                    <a:pt x="281" y="36"/>
                  </a:cubicBezTo>
                  <a:cubicBezTo>
                    <a:pt x="281" y="35"/>
                    <a:pt x="281" y="34"/>
                    <a:pt x="281" y="33"/>
                  </a:cubicBezTo>
                  <a:cubicBezTo>
                    <a:pt x="134" y="33"/>
                    <a:pt x="134" y="33"/>
                    <a:pt x="134" y="33"/>
                  </a:cubicBezTo>
                  <a:cubicBezTo>
                    <a:pt x="134" y="0"/>
                    <a:pt x="134" y="0"/>
                    <a:pt x="134" y="0"/>
                  </a:cubicBezTo>
                  <a:cubicBezTo>
                    <a:pt x="314" y="0"/>
                    <a:pt x="314" y="0"/>
                    <a:pt x="314" y="0"/>
                  </a:cubicBezTo>
                  <a:cubicBezTo>
                    <a:pt x="314" y="16"/>
                    <a:pt x="314" y="16"/>
                    <a:pt x="314" y="16"/>
                  </a:cubicBezTo>
                  <a:cubicBezTo>
                    <a:pt x="314" y="22"/>
                    <a:pt x="314" y="28"/>
                    <a:pt x="314" y="36"/>
                  </a:cubicBezTo>
                  <a:cubicBezTo>
                    <a:pt x="315" y="127"/>
                    <a:pt x="319" y="371"/>
                    <a:pt x="195" y="496"/>
                  </a:cubicBezTo>
                  <a:cubicBezTo>
                    <a:pt x="145" y="547"/>
                    <a:pt x="79" y="573"/>
                    <a:pt x="0" y="5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9"/>
            <p:cNvSpPr>
              <a:spLocks noEditPoints="1"/>
            </p:cNvSpPr>
            <p:nvPr/>
          </p:nvSpPr>
          <p:spPr bwMode="auto">
            <a:xfrm>
              <a:off x="-1864" y="-155"/>
              <a:ext cx="2840" cy="3610"/>
            </a:xfrm>
            <a:custGeom>
              <a:avLst/>
              <a:gdLst>
                <a:gd name="T0" fmla="*/ 950 w 1200"/>
                <a:gd name="T1" fmla="*/ 1525 h 1525"/>
                <a:gd name="T2" fmla="*/ 249 w 1200"/>
                <a:gd name="T3" fmla="*/ 1525 h 1525"/>
                <a:gd name="T4" fmla="*/ 249 w 1200"/>
                <a:gd name="T5" fmla="*/ 1364 h 1525"/>
                <a:gd name="T6" fmla="*/ 265 w 1200"/>
                <a:gd name="T7" fmla="*/ 1364 h 1525"/>
                <a:gd name="T8" fmla="*/ 516 w 1200"/>
                <a:gd name="T9" fmla="*/ 1087 h 1525"/>
                <a:gd name="T10" fmla="*/ 363 w 1200"/>
                <a:gd name="T11" fmla="*/ 872 h 1525"/>
                <a:gd name="T12" fmla="*/ 0 w 1200"/>
                <a:gd name="T13" fmla="*/ 17 h 1525"/>
                <a:gd name="T14" fmla="*/ 0 w 1200"/>
                <a:gd name="T15" fmla="*/ 0 h 1525"/>
                <a:gd name="T16" fmla="*/ 1200 w 1200"/>
                <a:gd name="T17" fmla="*/ 0 h 1525"/>
                <a:gd name="T18" fmla="*/ 1200 w 1200"/>
                <a:gd name="T19" fmla="*/ 17 h 1525"/>
                <a:gd name="T20" fmla="*/ 835 w 1200"/>
                <a:gd name="T21" fmla="*/ 870 h 1525"/>
                <a:gd name="T22" fmla="*/ 679 w 1200"/>
                <a:gd name="T23" fmla="*/ 1087 h 1525"/>
                <a:gd name="T24" fmla="*/ 934 w 1200"/>
                <a:gd name="T25" fmla="*/ 1364 h 1525"/>
                <a:gd name="T26" fmla="*/ 950 w 1200"/>
                <a:gd name="T27" fmla="*/ 1364 h 1525"/>
                <a:gd name="T28" fmla="*/ 950 w 1200"/>
                <a:gd name="T29" fmla="*/ 1525 h 1525"/>
                <a:gd name="T30" fmla="*/ 281 w 1200"/>
                <a:gd name="T31" fmla="*/ 1492 h 1525"/>
                <a:gd name="T32" fmla="*/ 918 w 1200"/>
                <a:gd name="T33" fmla="*/ 1492 h 1525"/>
                <a:gd name="T34" fmla="*/ 918 w 1200"/>
                <a:gd name="T35" fmla="*/ 1396 h 1525"/>
                <a:gd name="T36" fmla="*/ 730 w 1200"/>
                <a:gd name="T37" fmla="*/ 1331 h 1525"/>
                <a:gd name="T38" fmla="*/ 646 w 1200"/>
                <a:gd name="T39" fmla="*/ 1087 h 1525"/>
                <a:gd name="T40" fmla="*/ 818 w 1200"/>
                <a:gd name="T41" fmla="*/ 842 h 1525"/>
                <a:gd name="T42" fmla="*/ 1167 w 1200"/>
                <a:gd name="T43" fmla="*/ 33 h 1525"/>
                <a:gd name="T44" fmla="*/ 32 w 1200"/>
                <a:gd name="T45" fmla="*/ 33 h 1525"/>
                <a:gd name="T46" fmla="*/ 379 w 1200"/>
                <a:gd name="T47" fmla="*/ 844 h 1525"/>
                <a:gd name="T48" fmla="*/ 549 w 1200"/>
                <a:gd name="T49" fmla="*/ 1087 h 1525"/>
                <a:gd name="T50" fmla="*/ 281 w 1200"/>
                <a:gd name="T51" fmla="*/ 1396 h 1525"/>
                <a:gd name="T52" fmla="*/ 281 w 1200"/>
                <a:gd name="T53" fmla="*/ 1492 h 15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00" h="1525">
                  <a:moveTo>
                    <a:pt x="950" y="1525"/>
                  </a:moveTo>
                  <a:cubicBezTo>
                    <a:pt x="249" y="1525"/>
                    <a:pt x="249" y="1525"/>
                    <a:pt x="249" y="1525"/>
                  </a:cubicBezTo>
                  <a:cubicBezTo>
                    <a:pt x="249" y="1364"/>
                    <a:pt x="249" y="1364"/>
                    <a:pt x="249" y="1364"/>
                  </a:cubicBezTo>
                  <a:cubicBezTo>
                    <a:pt x="265" y="1364"/>
                    <a:pt x="265" y="1364"/>
                    <a:pt x="265" y="1364"/>
                  </a:cubicBezTo>
                  <a:cubicBezTo>
                    <a:pt x="421" y="1364"/>
                    <a:pt x="512" y="1318"/>
                    <a:pt x="516" y="1087"/>
                  </a:cubicBezTo>
                  <a:cubicBezTo>
                    <a:pt x="516" y="964"/>
                    <a:pt x="452" y="926"/>
                    <a:pt x="363" y="872"/>
                  </a:cubicBezTo>
                  <a:cubicBezTo>
                    <a:pt x="209" y="780"/>
                    <a:pt x="0" y="654"/>
                    <a:pt x="0" y="17"/>
                  </a:cubicBezTo>
                  <a:cubicBezTo>
                    <a:pt x="0" y="0"/>
                    <a:pt x="0" y="0"/>
                    <a:pt x="0" y="0"/>
                  </a:cubicBezTo>
                  <a:cubicBezTo>
                    <a:pt x="1200" y="0"/>
                    <a:pt x="1200" y="0"/>
                    <a:pt x="1200" y="0"/>
                  </a:cubicBezTo>
                  <a:cubicBezTo>
                    <a:pt x="1200" y="17"/>
                    <a:pt x="1200" y="17"/>
                    <a:pt x="1200" y="17"/>
                  </a:cubicBezTo>
                  <a:cubicBezTo>
                    <a:pt x="1200" y="651"/>
                    <a:pt x="989" y="778"/>
                    <a:pt x="835" y="870"/>
                  </a:cubicBezTo>
                  <a:cubicBezTo>
                    <a:pt x="744" y="925"/>
                    <a:pt x="679" y="964"/>
                    <a:pt x="679" y="1087"/>
                  </a:cubicBezTo>
                  <a:cubicBezTo>
                    <a:pt x="679" y="1276"/>
                    <a:pt x="760" y="1364"/>
                    <a:pt x="934" y="1364"/>
                  </a:cubicBezTo>
                  <a:cubicBezTo>
                    <a:pt x="950" y="1364"/>
                    <a:pt x="950" y="1364"/>
                    <a:pt x="950" y="1364"/>
                  </a:cubicBezTo>
                  <a:lnTo>
                    <a:pt x="950" y="1525"/>
                  </a:lnTo>
                  <a:close/>
                  <a:moveTo>
                    <a:pt x="281" y="1492"/>
                  </a:moveTo>
                  <a:cubicBezTo>
                    <a:pt x="918" y="1492"/>
                    <a:pt x="918" y="1492"/>
                    <a:pt x="918" y="1492"/>
                  </a:cubicBezTo>
                  <a:cubicBezTo>
                    <a:pt x="918" y="1396"/>
                    <a:pt x="918" y="1396"/>
                    <a:pt x="918" y="1396"/>
                  </a:cubicBezTo>
                  <a:cubicBezTo>
                    <a:pt x="836" y="1393"/>
                    <a:pt x="775" y="1372"/>
                    <a:pt x="730" y="1331"/>
                  </a:cubicBezTo>
                  <a:cubicBezTo>
                    <a:pt x="674" y="1279"/>
                    <a:pt x="646" y="1198"/>
                    <a:pt x="646" y="1087"/>
                  </a:cubicBezTo>
                  <a:cubicBezTo>
                    <a:pt x="646" y="946"/>
                    <a:pt x="726" y="898"/>
                    <a:pt x="818" y="842"/>
                  </a:cubicBezTo>
                  <a:cubicBezTo>
                    <a:pt x="964" y="755"/>
                    <a:pt x="1164" y="634"/>
                    <a:pt x="1167" y="33"/>
                  </a:cubicBezTo>
                  <a:cubicBezTo>
                    <a:pt x="32" y="33"/>
                    <a:pt x="32" y="33"/>
                    <a:pt x="32" y="33"/>
                  </a:cubicBezTo>
                  <a:cubicBezTo>
                    <a:pt x="36" y="638"/>
                    <a:pt x="234" y="757"/>
                    <a:pt x="379" y="844"/>
                  </a:cubicBezTo>
                  <a:cubicBezTo>
                    <a:pt x="470" y="899"/>
                    <a:pt x="549" y="946"/>
                    <a:pt x="549" y="1087"/>
                  </a:cubicBezTo>
                  <a:cubicBezTo>
                    <a:pt x="545" y="1303"/>
                    <a:pt x="470" y="1391"/>
                    <a:pt x="281" y="1396"/>
                  </a:cubicBezTo>
                  <a:lnTo>
                    <a:pt x="281" y="14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pic>
        <p:nvPicPr>
          <p:cNvPr id="23" name="Picture 2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2" name="TextBox 31"/>
          <p:cNvSpPr txBox="1"/>
          <p:nvPr/>
        </p:nvSpPr>
        <p:spPr>
          <a:xfrm>
            <a:off x="1493868" y="3596501"/>
            <a:ext cx="7249112" cy="646331"/>
          </a:xfrm>
          <a:prstGeom prst="rect">
            <a:avLst/>
          </a:prstGeom>
          <a:noFill/>
        </p:spPr>
        <p:txBody>
          <a:bodyPr wrap="square" rtlCol="0">
            <a:spAutoFit/>
          </a:bodyPr>
          <a:lstStyle/>
          <a:p>
            <a:r>
              <a:rPr lang="en-US" sz="3600" spc="-60" dirty="0" smtClean="0">
                <a:solidFill>
                  <a:schemeClr val="tx1">
                    <a:lumMod val="65000"/>
                    <a:lumOff val="35000"/>
                  </a:schemeClr>
                </a:solidFill>
                <a:latin typeface="Gotham Medium" pitchFamily="50" charset="0"/>
                <a:cs typeface="Gotham Medium" pitchFamily="50" charset="0"/>
              </a:rPr>
              <a:t>WHERE ARE WE GOING?</a:t>
            </a:r>
            <a:endParaRPr lang="en-US" sz="3600" spc="-60" dirty="0">
              <a:solidFill>
                <a:schemeClr val="tx1">
                  <a:lumMod val="65000"/>
                  <a:lumOff val="35000"/>
                </a:schemeClr>
              </a:solidFill>
              <a:latin typeface="Gotham Medium" pitchFamily="50" charset="0"/>
              <a:cs typeface="Gotham Medium" pitchFamily="50" charset="0"/>
            </a:endParaRPr>
          </a:p>
        </p:txBody>
      </p:sp>
      <p:grpSp>
        <p:nvGrpSpPr>
          <p:cNvPr id="36" name="Group 35"/>
          <p:cNvGrpSpPr/>
          <p:nvPr/>
        </p:nvGrpSpPr>
        <p:grpSpPr>
          <a:xfrm>
            <a:off x="385048" y="3784451"/>
            <a:ext cx="1493868" cy="1148170"/>
            <a:chOff x="0" y="3873500"/>
            <a:chExt cx="2666778" cy="2049655"/>
          </a:xfrm>
        </p:grpSpPr>
        <p:sp>
          <p:nvSpPr>
            <p:cNvPr id="37" name="Freeform 45"/>
            <p:cNvSpPr>
              <a:spLocks/>
            </p:cNvSpPr>
            <p:nvPr/>
          </p:nvSpPr>
          <p:spPr bwMode="auto">
            <a:xfrm>
              <a:off x="1369809" y="3873500"/>
              <a:ext cx="1296969" cy="2049655"/>
            </a:xfrm>
            <a:custGeom>
              <a:avLst/>
              <a:gdLst>
                <a:gd name="T0" fmla="*/ 641 w 641"/>
                <a:gd name="T1" fmla="*/ 638 h 1013"/>
                <a:gd name="T2" fmla="*/ 641 w 641"/>
                <a:gd name="T3" fmla="*/ 1013 h 1013"/>
                <a:gd name="T4" fmla="*/ 0 w 641"/>
                <a:gd name="T5" fmla="*/ 374 h 1013"/>
                <a:gd name="T6" fmla="*/ 0 w 641"/>
                <a:gd name="T7" fmla="*/ 0 h 1013"/>
                <a:gd name="T8" fmla="*/ 641 w 641"/>
                <a:gd name="T9" fmla="*/ 638 h 1013"/>
              </a:gdLst>
              <a:ahLst/>
              <a:cxnLst>
                <a:cxn ang="0">
                  <a:pos x="T0" y="T1"/>
                </a:cxn>
                <a:cxn ang="0">
                  <a:pos x="T2" y="T3"/>
                </a:cxn>
                <a:cxn ang="0">
                  <a:pos x="T4" y="T5"/>
                </a:cxn>
                <a:cxn ang="0">
                  <a:pos x="T6" y="T7"/>
                </a:cxn>
                <a:cxn ang="0">
                  <a:pos x="T8" y="T9"/>
                </a:cxn>
              </a:cxnLst>
              <a:rect l="0" t="0" r="r" b="b"/>
              <a:pathLst>
                <a:path w="641" h="1013">
                  <a:moveTo>
                    <a:pt x="641" y="638"/>
                  </a:moveTo>
                  <a:lnTo>
                    <a:pt x="641" y="1013"/>
                  </a:lnTo>
                  <a:lnTo>
                    <a:pt x="0" y="374"/>
                  </a:lnTo>
                  <a:lnTo>
                    <a:pt x="0" y="0"/>
                  </a:lnTo>
                  <a:lnTo>
                    <a:pt x="641" y="638"/>
                  </a:lnTo>
                  <a:close/>
                </a:path>
              </a:pathLst>
            </a:custGeom>
            <a:solidFill>
              <a:srgbClr val="B03E8D">
                <a:alpha val="78000"/>
              </a:srgbClr>
            </a:solid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38" name="Freeform 46"/>
            <p:cNvSpPr>
              <a:spLocks/>
            </p:cNvSpPr>
            <p:nvPr/>
          </p:nvSpPr>
          <p:spPr bwMode="auto">
            <a:xfrm>
              <a:off x="0" y="3873500"/>
              <a:ext cx="1301015" cy="2049655"/>
            </a:xfrm>
            <a:custGeom>
              <a:avLst/>
              <a:gdLst>
                <a:gd name="T0" fmla="*/ 0 w 643"/>
                <a:gd name="T1" fmla="*/ 638 h 1013"/>
                <a:gd name="T2" fmla="*/ 0 w 643"/>
                <a:gd name="T3" fmla="*/ 1013 h 1013"/>
                <a:gd name="T4" fmla="*/ 643 w 643"/>
                <a:gd name="T5" fmla="*/ 374 h 1013"/>
                <a:gd name="T6" fmla="*/ 643 w 643"/>
                <a:gd name="T7" fmla="*/ 0 h 1013"/>
                <a:gd name="T8" fmla="*/ 0 w 643"/>
                <a:gd name="T9" fmla="*/ 638 h 1013"/>
              </a:gdLst>
              <a:ahLst/>
              <a:cxnLst>
                <a:cxn ang="0">
                  <a:pos x="T0" y="T1"/>
                </a:cxn>
                <a:cxn ang="0">
                  <a:pos x="T2" y="T3"/>
                </a:cxn>
                <a:cxn ang="0">
                  <a:pos x="T4" y="T5"/>
                </a:cxn>
                <a:cxn ang="0">
                  <a:pos x="T6" y="T7"/>
                </a:cxn>
                <a:cxn ang="0">
                  <a:pos x="T8" y="T9"/>
                </a:cxn>
              </a:cxnLst>
              <a:rect l="0" t="0" r="r" b="b"/>
              <a:pathLst>
                <a:path w="643" h="1013">
                  <a:moveTo>
                    <a:pt x="0" y="638"/>
                  </a:moveTo>
                  <a:lnTo>
                    <a:pt x="0" y="1013"/>
                  </a:lnTo>
                  <a:lnTo>
                    <a:pt x="643" y="374"/>
                  </a:lnTo>
                  <a:lnTo>
                    <a:pt x="643" y="0"/>
                  </a:lnTo>
                  <a:lnTo>
                    <a:pt x="0" y="638"/>
                  </a:lnTo>
                  <a:close/>
                </a:path>
              </a:pathLst>
            </a:custGeom>
            <a:solidFill>
              <a:srgbClr val="B03E8D">
                <a:alpha val="78000"/>
              </a:srgbClr>
            </a:solidFill>
            <a:ln>
              <a:noFill/>
            </a:ln>
            <a:extLst/>
          </p:spPr>
          <p:txBody>
            <a:bodyPr vert="horz" wrap="square" lIns="91440" tIns="45720" rIns="91440" bIns="45720" numCol="1" anchor="t" anchorCtr="0" compatLnSpc="1">
              <a:prstTxWarp prst="textNoShape">
                <a:avLst/>
              </a:prstTxWarp>
            </a:bodyPr>
            <a:lstStyle/>
            <a:p>
              <a:endParaRPr lang="en-US" dirty="0"/>
            </a:p>
          </p:txBody>
        </p:sp>
      </p:grpSp>
      <p:grpSp>
        <p:nvGrpSpPr>
          <p:cNvPr id="24" name="Group 23"/>
          <p:cNvGrpSpPr/>
          <p:nvPr/>
        </p:nvGrpSpPr>
        <p:grpSpPr>
          <a:xfrm>
            <a:off x="-229064" y="-992855"/>
            <a:ext cx="2685822" cy="3427617"/>
            <a:chOff x="-10946931" y="-4811235"/>
            <a:chExt cx="6588158" cy="8407736"/>
          </a:xfrm>
          <a:solidFill>
            <a:schemeClr val="bg1">
              <a:alpha val="9000"/>
            </a:schemeClr>
          </a:solidFill>
        </p:grpSpPr>
        <p:sp>
          <p:nvSpPr>
            <p:cNvPr id="25" name="Freeform 5"/>
            <p:cNvSpPr>
              <a:spLocks/>
            </p:cNvSpPr>
            <p:nvPr/>
          </p:nvSpPr>
          <p:spPr bwMode="auto">
            <a:xfrm>
              <a:off x="-10946931" y="176937"/>
              <a:ext cx="2345071" cy="3419564"/>
            </a:xfrm>
            <a:custGeom>
              <a:avLst/>
              <a:gdLst>
                <a:gd name="T0" fmla="*/ 76 w 252"/>
                <a:gd name="T1" fmla="*/ 0 h 368"/>
                <a:gd name="T2" fmla="*/ 70 w 252"/>
                <a:gd name="T3" fmla="*/ 0 h 368"/>
                <a:gd name="T4" fmla="*/ 45 w 252"/>
                <a:gd name="T5" fmla="*/ 19 h 368"/>
                <a:gd name="T6" fmla="*/ 93 w 252"/>
                <a:gd name="T7" fmla="*/ 298 h 368"/>
                <a:gd name="T8" fmla="*/ 251 w 252"/>
                <a:gd name="T9" fmla="*/ 368 h 368"/>
                <a:gd name="T10" fmla="*/ 252 w 252"/>
                <a:gd name="T11" fmla="*/ 224 h 368"/>
                <a:gd name="T12" fmla="*/ 194 w 252"/>
                <a:gd name="T13" fmla="*/ 196 h 368"/>
                <a:gd name="T14" fmla="*/ 168 w 252"/>
                <a:gd name="T15" fmla="*/ 100 h 368"/>
                <a:gd name="T16" fmla="*/ 159 w 252"/>
                <a:gd name="T17" fmla="*/ 68 h 368"/>
                <a:gd name="T18" fmla="*/ 100 w 252"/>
                <a:gd name="T19" fmla="*/ 10 h 368"/>
                <a:gd name="T20" fmla="*/ 76 w 252"/>
                <a:gd name="T21" fmla="*/ 0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2" h="368">
                  <a:moveTo>
                    <a:pt x="76" y="0"/>
                  </a:moveTo>
                  <a:cubicBezTo>
                    <a:pt x="74" y="0"/>
                    <a:pt x="72" y="0"/>
                    <a:pt x="70" y="0"/>
                  </a:cubicBezTo>
                  <a:cubicBezTo>
                    <a:pt x="59" y="2"/>
                    <a:pt x="50" y="9"/>
                    <a:pt x="45" y="19"/>
                  </a:cubicBezTo>
                  <a:cubicBezTo>
                    <a:pt x="0" y="113"/>
                    <a:pt x="19" y="225"/>
                    <a:pt x="93" y="298"/>
                  </a:cubicBezTo>
                  <a:cubicBezTo>
                    <a:pt x="137" y="342"/>
                    <a:pt x="194" y="365"/>
                    <a:pt x="251" y="368"/>
                  </a:cubicBezTo>
                  <a:cubicBezTo>
                    <a:pt x="252" y="224"/>
                    <a:pt x="252" y="224"/>
                    <a:pt x="252" y="224"/>
                  </a:cubicBezTo>
                  <a:cubicBezTo>
                    <a:pt x="231" y="221"/>
                    <a:pt x="210" y="212"/>
                    <a:pt x="194" y="196"/>
                  </a:cubicBezTo>
                  <a:cubicBezTo>
                    <a:pt x="169" y="171"/>
                    <a:pt x="159" y="135"/>
                    <a:pt x="168" y="100"/>
                  </a:cubicBezTo>
                  <a:cubicBezTo>
                    <a:pt x="171" y="89"/>
                    <a:pt x="167" y="76"/>
                    <a:pt x="159" y="68"/>
                  </a:cubicBezTo>
                  <a:cubicBezTo>
                    <a:pt x="100" y="10"/>
                    <a:pt x="100" y="10"/>
                    <a:pt x="100" y="10"/>
                  </a:cubicBezTo>
                  <a:cubicBezTo>
                    <a:pt x="94" y="3"/>
                    <a:pt x="85" y="0"/>
                    <a:pt x="7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6"/>
            <p:cNvSpPr>
              <a:spLocks/>
            </p:cNvSpPr>
            <p:nvPr/>
          </p:nvSpPr>
          <p:spPr bwMode="auto">
            <a:xfrm>
              <a:off x="-7123446" y="-2924985"/>
              <a:ext cx="2588205" cy="3447015"/>
            </a:xfrm>
            <a:custGeom>
              <a:avLst/>
              <a:gdLst>
                <a:gd name="T0" fmla="*/ 3 w 278"/>
                <a:gd name="T1" fmla="*/ 0 h 371"/>
                <a:gd name="T2" fmla="*/ 0 w 278"/>
                <a:gd name="T3" fmla="*/ 203 h 371"/>
                <a:gd name="T4" fmla="*/ 159 w 278"/>
                <a:gd name="T5" fmla="*/ 361 h 371"/>
                <a:gd name="T6" fmla="*/ 183 w 278"/>
                <a:gd name="T7" fmla="*/ 371 h 371"/>
                <a:gd name="T8" fmla="*/ 207 w 278"/>
                <a:gd name="T9" fmla="*/ 361 h 371"/>
                <a:gd name="T10" fmla="*/ 265 w 278"/>
                <a:gd name="T11" fmla="*/ 303 h 371"/>
                <a:gd name="T12" fmla="*/ 264 w 278"/>
                <a:gd name="T13" fmla="*/ 255 h 371"/>
                <a:gd name="T14" fmla="*/ 15 w 278"/>
                <a:gd name="T15" fmla="*/ 7 h 371"/>
                <a:gd name="T16" fmla="*/ 3 w 278"/>
                <a:gd name="T17" fmla="*/ 0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8" h="371">
                  <a:moveTo>
                    <a:pt x="3" y="0"/>
                  </a:moveTo>
                  <a:cubicBezTo>
                    <a:pt x="0" y="203"/>
                    <a:pt x="0" y="203"/>
                    <a:pt x="0" y="203"/>
                  </a:cubicBezTo>
                  <a:cubicBezTo>
                    <a:pt x="159" y="361"/>
                    <a:pt x="159" y="361"/>
                    <a:pt x="159" y="361"/>
                  </a:cubicBezTo>
                  <a:cubicBezTo>
                    <a:pt x="166" y="368"/>
                    <a:pt x="174" y="371"/>
                    <a:pt x="183" y="371"/>
                  </a:cubicBezTo>
                  <a:cubicBezTo>
                    <a:pt x="192" y="371"/>
                    <a:pt x="201" y="368"/>
                    <a:pt x="207" y="361"/>
                  </a:cubicBezTo>
                  <a:cubicBezTo>
                    <a:pt x="265" y="303"/>
                    <a:pt x="265" y="303"/>
                    <a:pt x="265" y="303"/>
                  </a:cubicBezTo>
                  <a:cubicBezTo>
                    <a:pt x="278" y="290"/>
                    <a:pt x="278" y="268"/>
                    <a:pt x="264" y="255"/>
                  </a:cubicBezTo>
                  <a:cubicBezTo>
                    <a:pt x="15" y="7"/>
                    <a:pt x="15" y="7"/>
                    <a:pt x="15" y="7"/>
                  </a:cubicBezTo>
                  <a:cubicBezTo>
                    <a:pt x="11" y="4"/>
                    <a:pt x="7" y="1"/>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7"/>
            <p:cNvSpPr>
              <a:spLocks/>
            </p:cNvSpPr>
            <p:nvPr/>
          </p:nvSpPr>
          <p:spPr bwMode="auto">
            <a:xfrm>
              <a:off x="-9735181" y="-2924985"/>
              <a:ext cx="3737211" cy="6521486"/>
            </a:xfrm>
            <a:custGeom>
              <a:avLst/>
              <a:gdLst>
                <a:gd name="T0" fmla="*/ 266 w 402"/>
                <a:gd name="T1" fmla="*/ 0 h 702"/>
                <a:gd name="T2" fmla="*/ 244 w 402"/>
                <a:gd name="T3" fmla="*/ 10 h 702"/>
                <a:gd name="T4" fmla="*/ 13 w 402"/>
                <a:gd name="T5" fmla="*/ 244 h 702"/>
                <a:gd name="T6" fmla="*/ 14 w 402"/>
                <a:gd name="T7" fmla="*/ 292 h 702"/>
                <a:gd name="T8" fmla="*/ 76 w 402"/>
                <a:gd name="T9" fmla="*/ 354 h 702"/>
                <a:gd name="T10" fmla="*/ 100 w 402"/>
                <a:gd name="T11" fmla="*/ 364 h 702"/>
                <a:gd name="T12" fmla="*/ 109 w 402"/>
                <a:gd name="T13" fmla="*/ 363 h 702"/>
                <a:gd name="T14" fmla="*/ 134 w 402"/>
                <a:gd name="T15" fmla="*/ 359 h 702"/>
                <a:gd name="T16" fmla="*/ 205 w 402"/>
                <a:gd name="T17" fmla="*/ 388 h 702"/>
                <a:gd name="T18" fmla="*/ 205 w 402"/>
                <a:gd name="T19" fmla="*/ 529 h 702"/>
                <a:gd name="T20" fmla="*/ 137 w 402"/>
                <a:gd name="T21" fmla="*/ 559 h 702"/>
                <a:gd name="T22" fmla="*/ 136 w 402"/>
                <a:gd name="T23" fmla="*/ 702 h 702"/>
                <a:gd name="T24" fmla="*/ 307 w 402"/>
                <a:gd name="T25" fmla="*/ 630 h 702"/>
                <a:gd name="T26" fmla="*/ 306 w 402"/>
                <a:gd name="T27" fmla="*/ 286 h 702"/>
                <a:gd name="T28" fmla="*/ 238 w 402"/>
                <a:gd name="T29" fmla="*/ 237 h 702"/>
                <a:gd name="T30" fmla="*/ 266 w 402"/>
                <a:gd name="T31" fmla="*/ 209 h 702"/>
                <a:gd name="T32" fmla="*/ 266 w 402"/>
                <a:gd name="T33" fmla="*/ 0 h 7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2" h="702">
                  <a:moveTo>
                    <a:pt x="266" y="0"/>
                  </a:moveTo>
                  <a:cubicBezTo>
                    <a:pt x="258" y="1"/>
                    <a:pt x="251" y="4"/>
                    <a:pt x="244" y="10"/>
                  </a:cubicBezTo>
                  <a:cubicBezTo>
                    <a:pt x="13" y="244"/>
                    <a:pt x="13" y="244"/>
                    <a:pt x="13" y="244"/>
                  </a:cubicBezTo>
                  <a:cubicBezTo>
                    <a:pt x="0" y="257"/>
                    <a:pt x="0" y="279"/>
                    <a:pt x="14" y="292"/>
                  </a:cubicBezTo>
                  <a:cubicBezTo>
                    <a:pt x="76" y="354"/>
                    <a:pt x="76" y="354"/>
                    <a:pt x="76" y="354"/>
                  </a:cubicBezTo>
                  <a:cubicBezTo>
                    <a:pt x="83" y="360"/>
                    <a:pt x="91" y="364"/>
                    <a:pt x="100" y="364"/>
                  </a:cubicBezTo>
                  <a:cubicBezTo>
                    <a:pt x="103" y="364"/>
                    <a:pt x="106" y="363"/>
                    <a:pt x="109" y="363"/>
                  </a:cubicBezTo>
                  <a:cubicBezTo>
                    <a:pt x="117" y="360"/>
                    <a:pt x="126" y="359"/>
                    <a:pt x="134" y="359"/>
                  </a:cubicBezTo>
                  <a:cubicBezTo>
                    <a:pt x="160" y="359"/>
                    <a:pt x="186" y="369"/>
                    <a:pt x="205" y="388"/>
                  </a:cubicBezTo>
                  <a:cubicBezTo>
                    <a:pt x="244" y="427"/>
                    <a:pt x="244" y="490"/>
                    <a:pt x="205" y="529"/>
                  </a:cubicBezTo>
                  <a:cubicBezTo>
                    <a:pt x="186" y="548"/>
                    <a:pt x="162" y="558"/>
                    <a:pt x="137" y="559"/>
                  </a:cubicBezTo>
                  <a:cubicBezTo>
                    <a:pt x="136" y="702"/>
                    <a:pt x="136" y="702"/>
                    <a:pt x="136" y="702"/>
                  </a:cubicBezTo>
                  <a:cubicBezTo>
                    <a:pt x="198" y="702"/>
                    <a:pt x="260" y="678"/>
                    <a:pt x="307" y="630"/>
                  </a:cubicBezTo>
                  <a:cubicBezTo>
                    <a:pt x="402" y="535"/>
                    <a:pt x="401" y="380"/>
                    <a:pt x="306" y="286"/>
                  </a:cubicBezTo>
                  <a:cubicBezTo>
                    <a:pt x="286" y="267"/>
                    <a:pt x="262" y="249"/>
                    <a:pt x="238" y="237"/>
                  </a:cubicBezTo>
                  <a:cubicBezTo>
                    <a:pt x="266" y="209"/>
                    <a:pt x="266" y="209"/>
                    <a:pt x="266" y="209"/>
                  </a:cubicBezTo>
                  <a:cubicBezTo>
                    <a:pt x="266" y="0"/>
                    <a:pt x="266" y="0"/>
                    <a:pt x="26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30"/>
            <p:cNvSpPr>
              <a:spLocks/>
            </p:cNvSpPr>
            <p:nvPr/>
          </p:nvSpPr>
          <p:spPr bwMode="auto">
            <a:xfrm>
              <a:off x="-7111682" y="-4811235"/>
              <a:ext cx="2752909" cy="4337200"/>
            </a:xfrm>
            <a:custGeom>
              <a:avLst/>
              <a:gdLst>
                <a:gd name="T0" fmla="*/ 0 w 702"/>
                <a:gd name="T1" fmla="*/ 0 h 1106"/>
                <a:gd name="T2" fmla="*/ 0 w 702"/>
                <a:gd name="T3" fmla="*/ 407 h 1106"/>
                <a:gd name="T4" fmla="*/ 702 w 702"/>
                <a:gd name="T5" fmla="*/ 1106 h 1106"/>
                <a:gd name="T6" fmla="*/ 702 w 702"/>
                <a:gd name="T7" fmla="*/ 696 h 1106"/>
                <a:gd name="T8" fmla="*/ 0 w 702"/>
                <a:gd name="T9" fmla="*/ 0 h 1106"/>
              </a:gdLst>
              <a:ahLst/>
              <a:cxnLst>
                <a:cxn ang="0">
                  <a:pos x="T0" y="T1"/>
                </a:cxn>
                <a:cxn ang="0">
                  <a:pos x="T2" y="T3"/>
                </a:cxn>
                <a:cxn ang="0">
                  <a:pos x="T4" y="T5"/>
                </a:cxn>
                <a:cxn ang="0">
                  <a:pos x="T6" y="T7"/>
                </a:cxn>
                <a:cxn ang="0">
                  <a:pos x="T8" y="T9"/>
                </a:cxn>
              </a:cxnLst>
              <a:rect l="0" t="0" r="r" b="b"/>
              <a:pathLst>
                <a:path w="702" h="1106">
                  <a:moveTo>
                    <a:pt x="0" y="0"/>
                  </a:moveTo>
                  <a:lnTo>
                    <a:pt x="0" y="407"/>
                  </a:lnTo>
                  <a:lnTo>
                    <a:pt x="702" y="1106"/>
                  </a:lnTo>
                  <a:lnTo>
                    <a:pt x="702" y="696"/>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9" name="Freeform 31"/>
            <p:cNvSpPr>
              <a:spLocks/>
            </p:cNvSpPr>
            <p:nvPr/>
          </p:nvSpPr>
          <p:spPr bwMode="auto">
            <a:xfrm>
              <a:off x="-7111682" y="-4811235"/>
              <a:ext cx="2752909" cy="4337200"/>
            </a:xfrm>
            <a:custGeom>
              <a:avLst/>
              <a:gdLst>
                <a:gd name="T0" fmla="*/ 0 w 702"/>
                <a:gd name="T1" fmla="*/ 0 h 1106"/>
                <a:gd name="T2" fmla="*/ 0 w 702"/>
                <a:gd name="T3" fmla="*/ 407 h 1106"/>
                <a:gd name="T4" fmla="*/ 702 w 702"/>
                <a:gd name="T5" fmla="*/ 1106 h 1106"/>
                <a:gd name="T6" fmla="*/ 702 w 702"/>
                <a:gd name="T7" fmla="*/ 696 h 1106"/>
                <a:gd name="T8" fmla="*/ 0 w 702"/>
                <a:gd name="T9" fmla="*/ 0 h 1106"/>
              </a:gdLst>
              <a:ahLst/>
              <a:cxnLst>
                <a:cxn ang="0">
                  <a:pos x="T0" y="T1"/>
                </a:cxn>
                <a:cxn ang="0">
                  <a:pos x="T2" y="T3"/>
                </a:cxn>
                <a:cxn ang="0">
                  <a:pos x="T4" y="T5"/>
                </a:cxn>
                <a:cxn ang="0">
                  <a:pos x="T6" y="T7"/>
                </a:cxn>
                <a:cxn ang="0">
                  <a:pos x="T8" y="T9"/>
                </a:cxn>
              </a:cxnLst>
              <a:rect l="0" t="0" r="r" b="b"/>
              <a:pathLst>
                <a:path w="702" h="1106">
                  <a:moveTo>
                    <a:pt x="0" y="0"/>
                  </a:moveTo>
                  <a:lnTo>
                    <a:pt x="0" y="407"/>
                  </a:lnTo>
                  <a:lnTo>
                    <a:pt x="702" y="1106"/>
                  </a:lnTo>
                  <a:lnTo>
                    <a:pt x="702" y="696"/>
                  </a:lnTo>
                  <a:lnTo>
                    <a:pt x="0"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0" name="Freeform 32"/>
            <p:cNvSpPr>
              <a:spLocks/>
            </p:cNvSpPr>
            <p:nvPr/>
          </p:nvSpPr>
          <p:spPr bwMode="auto">
            <a:xfrm>
              <a:off x="-10017530" y="-4811235"/>
              <a:ext cx="2756830" cy="4337200"/>
            </a:xfrm>
            <a:custGeom>
              <a:avLst/>
              <a:gdLst>
                <a:gd name="T0" fmla="*/ 703 w 703"/>
                <a:gd name="T1" fmla="*/ 0 h 1106"/>
                <a:gd name="T2" fmla="*/ 0 w 703"/>
                <a:gd name="T3" fmla="*/ 696 h 1106"/>
                <a:gd name="T4" fmla="*/ 0 w 703"/>
                <a:gd name="T5" fmla="*/ 1106 h 1106"/>
                <a:gd name="T6" fmla="*/ 703 w 703"/>
                <a:gd name="T7" fmla="*/ 407 h 1106"/>
                <a:gd name="T8" fmla="*/ 703 w 703"/>
                <a:gd name="T9" fmla="*/ 0 h 1106"/>
              </a:gdLst>
              <a:ahLst/>
              <a:cxnLst>
                <a:cxn ang="0">
                  <a:pos x="T0" y="T1"/>
                </a:cxn>
                <a:cxn ang="0">
                  <a:pos x="T2" y="T3"/>
                </a:cxn>
                <a:cxn ang="0">
                  <a:pos x="T4" y="T5"/>
                </a:cxn>
                <a:cxn ang="0">
                  <a:pos x="T6" y="T7"/>
                </a:cxn>
                <a:cxn ang="0">
                  <a:pos x="T8" y="T9"/>
                </a:cxn>
              </a:cxnLst>
              <a:rect l="0" t="0" r="r" b="b"/>
              <a:pathLst>
                <a:path w="703" h="1106">
                  <a:moveTo>
                    <a:pt x="703" y="0"/>
                  </a:moveTo>
                  <a:lnTo>
                    <a:pt x="0" y="696"/>
                  </a:lnTo>
                  <a:lnTo>
                    <a:pt x="0" y="1106"/>
                  </a:lnTo>
                  <a:lnTo>
                    <a:pt x="703" y="407"/>
                  </a:lnTo>
                  <a:lnTo>
                    <a:pt x="70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1" name="Freeform 33"/>
            <p:cNvSpPr>
              <a:spLocks/>
            </p:cNvSpPr>
            <p:nvPr/>
          </p:nvSpPr>
          <p:spPr bwMode="auto">
            <a:xfrm>
              <a:off x="-10017530" y="-4811235"/>
              <a:ext cx="2756830" cy="4337200"/>
            </a:xfrm>
            <a:custGeom>
              <a:avLst/>
              <a:gdLst>
                <a:gd name="T0" fmla="*/ 703 w 703"/>
                <a:gd name="T1" fmla="*/ 0 h 1106"/>
                <a:gd name="T2" fmla="*/ 0 w 703"/>
                <a:gd name="T3" fmla="*/ 696 h 1106"/>
                <a:gd name="T4" fmla="*/ 0 w 703"/>
                <a:gd name="T5" fmla="*/ 1106 h 1106"/>
                <a:gd name="T6" fmla="*/ 703 w 703"/>
                <a:gd name="T7" fmla="*/ 407 h 1106"/>
                <a:gd name="T8" fmla="*/ 703 w 703"/>
                <a:gd name="T9" fmla="*/ 0 h 1106"/>
              </a:gdLst>
              <a:ahLst/>
              <a:cxnLst>
                <a:cxn ang="0">
                  <a:pos x="T0" y="T1"/>
                </a:cxn>
                <a:cxn ang="0">
                  <a:pos x="T2" y="T3"/>
                </a:cxn>
                <a:cxn ang="0">
                  <a:pos x="T4" y="T5"/>
                </a:cxn>
                <a:cxn ang="0">
                  <a:pos x="T6" y="T7"/>
                </a:cxn>
                <a:cxn ang="0">
                  <a:pos x="T8" y="T9"/>
                </a:cxn>
              </a:cxnLst>
              <a:rect l="0" t="0" r="r" b="b"/>
              <a:pathLst>
                <a:path w="703" h="1106">
                  <a:moveTo>
                    <a:pt x="703" y="0"/>
                  </a:moveTo>
                  <a:lnTo>
                    <a:pt x="0" y="696"/>
                  </a:lnTo>
                  <a:lnTo>
                    <a:pt x="0" y="1106"/>
                  </a:lnTo>
                  <a:lnTo>
                    <a:pt x="703" y="407"/>
                  </a:lnTo>
                  <a:lnTo>
                    <a:pt x="703"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964544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p:nvPr/>
        </p:nvGrpSpPr>
        <p:grpSpPr>
          <a:xfrm>
            <a:off x="6556511" y="990312"/>
            <a:ext cx="2587488" cy="3518842"/>
            <a:chOff x="6556511" y="990312"/>
            <a:chExt cx="2587488" cy="3518842"/>
          </a:xfrm>
        </p:grpSpPr>
        <p:cxnSp>
          <p:nvCxnSpPr>
            <p:cNvPr id="160" name="Straight Connector 159"/>
            <p:cNvCxnSpPr/>
            <p:nvPr/>
          </p:nvCxnSpPr>
          <p:spPr>
            <a:xfrm>
              <a:off x="6645950" y="1059676"/>
              <a:ext cx="0" cy="3449478"/>
            </a:xfrm>
            <a:prstGeom prst="line">
              <a:avLst/>
            </a:prstGeom>
            <a:ln w="15875">
              <a:solidFill>
                <a:srgbClr val="175799"/>
              </a:solidFill>
              <a:prstDash val="sysDash"/>
            </a:ln>
          </p:spPr>
          <p:style>
            <a:lnRef idx="1">
              <a:schemeClr val="accent1"/>
            </a:lnRef>
            <a:fillRef idx="0">
              <a:schemeClr val="accent1"/>
            </a:fillRef>
            <a:effectRef idx="0">
              <a:schemeClr val="accent1"/>
            </a:effectRef>
            <a:fontRef idx="minor">
              <a:schemeClr val="tx1"/>
            </a:fontRef>
          </p:style>
        </p:cxnSp>
        <p:sp>
          <p:nvSpPr>
            <p:cNvPr id="159" name="Rectangle 158"/>
            <p:cNvSpPr/>
            <p:nvPr/>
          </p:nvSpPr>
          <p:spPr>
            <a:xfrm>
              <a:off x="6638925" y="990312"/>
              <a:ext cx="1132967" cy="307777"/>
            </a:xfrm>
            <a:prstGeom prst="rect">
              <a:avLst/>
            </a:prstGeom>
          </p:spPr>
          <p:txBody>
            <a:bodyPr wrap="square">
              <a:spAutoFit/>
            </a:bodyPr>
            <a:lstStyle/>
            <a:p>
              <a:r>
                <a:rPr lang="en-US" sz="1400" dirty="0" smtClean="0">
                  <a:solidFill>
                    <a:schemeClr val="tx1">
                      <a:lumMod val="75000"/>
                      <a:lumOff val="25000"/>
                    </a:schemeClr>
                  </a:solidFill>
                </a:rPr>
                <a:t>Tomorrow</a:t>
              </a:r>
              <a:endParaRPr lang="en-US" sz="1400" dirty="0">
                <a:solidFill>
                  <a:schemeClr val="tx1">
                    <a:lumMod val="75000"/>
                    <a:lumOff val="25000"/>
                  </a:schemeClr>
                </a:solidFill>
              </a:endParaRPr>
            </a:p>
          </p:txBody>
        </p:sp>
        <p:grpSp>
          <p:nvGrpSpPr>
            <p:cNvPr id="8" name="Group 7"/>
            <p:cNvGrpSpPr/>
            <p:nvPr/>
          </p:nvGrpSpPr>
          <p:grpSpPr>
            <a:xfrm>
              <a:off x="6556511" y="1554155"/>
              <a:ext cx="2587488" cy="718204"/>
              <a:chOff x="6556511" y="1554155"/>
              <a:chExt cx="2587488" cy="718204"/>
            </a:xfrm>
          </p:grpSpPr>
          <p:sp>
            <p:nvSpPr>
              <p:cNvPr id="66" name="Rectangle 65"/>
              <p:cNvSpPr/>
              <p:nvPr/>
            </p:nvSpPr>
            <p:spPr>
              <a:xfrm>
                <a:off x="6638924" y="1554155"/>
                <a:ext cx="2505075" cy="718204"/>
              </a:xfrm>
              <a:prstGeom prst="rect">
                <a:avLst/>
              </a:prstGeom>
              <a:solidFill>
                <a:srgbClr val="175799"/>
              </a:solidFill>
              <a:ln w="25400" cap="flat" cmpd="sng" algn="ctr">
                <a:noFill/>
                <a:prstDash val="solid"/>
                <a:miter lim="0"/>
                <a:headEnd type="none" w="med" len="med"/>
                <a:tailEnd type="none" w="med" len="med"/>
              </a:ln>
              <a:effectLst/>
            </p:spPr>
            <p:txBody>
              <a:bodyPr vert="horz" wrap="square" lIns="137156" tIns="61721" rIns="137156" bIns="61721" numCol="1" rtlCol="0" anchor="t" anchorCtr="0" compatLnSpc="1">
                <a:prstTxWarp prst="textNoShape">
                  <a:avLst/>
                </a:prstTxWarp>
              </a:bodyPr>
              <a:lstStyle/>
              <a:p>
                <a:pPr marL="128585"/>
                <a:endParaRPr lang="en-US" sz="700" dirty="0">
                  <a:solidFill>
                    <a:srgbClr val="000000"/>
                  </a:solidFill>
                  <a:latin typeface="Gill Sans" pitchFamily="26" charset="0"/>
                  <a:ea typeface="Gill Sans" pitchFamily="26" charset="0"/>
                  <a:cs typeface="Gill Sans" pitchFamily="26" charset="0"/>
                </a:endParaRPr>
              </a:p>
            </p:txBody>
          </p:sp>
          <p:grpSp>
            <p:nvGrpSpPr>
              <p:cNvPr id="169" name="Group 168"/>
              <p:cNvGrpSpPr/>
              <p:nvPr/>
            </p:nvGrpSpPr>
            <p:grpSpPr>
              <a:xfrm>
                <a:off x="6556511" y="1763726"/>
                <a:ext cx="1464743" cy="300082"/>
                <a:chOff x="138170" y="1763726"/>
                <a:chExt cx="1464743" cy="300082"/>
              </a:xfrm>
            </p:grpSpPr>
            <p:sp>
              <p:nvSpPr>
                <p:cNvPr id="170" name="Rectangle 169"/>
                <p:cNvSpPr/>
                <p:nvPr/>
              </p:nvSpPr>
              <p:spPr>
                <a:xfrm>
                  <a:off x="138170" y="1763726"/>
                  <a:ext cx="1006296" cy="300082"/>
                </a:xfrm>
                <a:prstGeom prst="rect">
                  <a:avLst/>
                </a:prstGeom>
              </p:spPr>
              <p:txBody>
                <a:bodyPr wrap="square" anchor="ctr">
                  <a:spAutoFit/>
                </a:bodyPr>
                <a:lstStyle/>
                <a:p>
                  <a:pPr algn="r"/>
                  <a:r>
                    <a:rPr lang="en-US" dirty="0" smtClean="0">
                      <a:solidFill>
                        <a:schemeClr val="bg1"/>
                      </a:solidFill>
                    </a:rPr>
                    <a:t>Business</a:t>
                  </a:r>
                  <a:endParaRPr lang="en-US" dirty="0">
                    <a:solidFill>
                      <a:schemeClr val="bg1"/>
                    </a:solidFill>
                  </a:endParaRPr>
                </a:p>
              </p:txBody>
            </p:sp>
            <p:grpSp>
              <p:nvGrpSpPr>
                <p:cNvPr id="171" name="Group 170"/>
                <p:cNvGrpSpPr/>
                <p:nvPr/>
              </p:nvGrpSpPr>
              <p:grpSpPr>
                <a:xfrm>
                  <a:off x="1183229" y="1779532"/>
                  <a:ext cx="419684" cy="284276"/>
                  <a:chOff x="7574855" y="1622151"/>
                  <a:chExt cx="403797" cy="273515"/>
                </a:xfrm>
              </p:grpSpPr>
              <p:sp>
                <p:nvSpPr>
                  <p:cNvPr id="172" name="Rectangle 910"/>
                  <p:cNvSpPr>
                    <a:spLocks noChangeArrowheads="1"/>
                  </p:cNvSpPr>
                  <p:nvPr/>
                </p:nvSpPr>
                <p:spPr bwMode="auto">
                  <a:xfrm>
                    <a:off x="7574855" y="1622151"/>
                    <a:ext cx="345894" cy="216374"/>
                  </a:xfrm>
                  <a:prstGeom prst="rect">
                    <a:avLst/>
                  </a:prstGeom>
                  <a:noFill/>
                  <a:ln w="12700"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013" dirty="0"/>
                  </a:p>
                </p:txBody>
              </p:sp>
              <p:sp>
                <p:nvSpPr>
                  <p:cNvPr id="173" name="Freeform 911"/>
                  <p:cNvSpPr>
                    <a:spLocks/>
                  </p:cNvSpPr>
                  <p:nvPr/>
                </p:nvSpPr>
                <p:spPr bwMode="auto">
                  <a:xfrm>
                    <a:off x="7603806" y="1651103"/>
                    <a:ext cx="345894" cy="216374"/>
                  </a:xfrm>
                  <a:custGeom>
                    <a:avLst/>
                    <a:gdLst>
                      <a:gd name="T0" fmla="*/ 454 w 454"/>
                      <a:gd name="T1" fmla="*/ 0 h 284"/>
                      <a:gd name="T2" fmla="*/ 454 w 454"/>
                      <a:gd name="T3" fmla="*/ 284 h 284"/>
                      <a:gd name="T4" fmla="*/ 0 w 454"/>
                      <a:gd name="T5" fmla="*/ 284 h 284"/>
                    </a:gdLst>
                    <a:ahLst/>
                    <a:cxnLst>
                      <a:cxn ang="0">
                        <a:pos x="T0" y="T1"/>
                      </a:cxn>
                      <a:cxn ang="0">
                        <a:pos x="T2" y="T3"/>
                      </a:cxn>
                      <a:cxn ang="0">
                        <a:pos x="T4" y="T5"/>
                      </a:cxn>
                    </a:cxnLst>
                    <a:rect l="0" t="0" r="r" b="b"/>
                    <a:pathLst>
                      <a:path w="454" h="284">
                        <a:moveTo>
                          <a:pt x="454" y="0"/>
                        </a:moveTo>
                        <a:lnTo>
                          <a:pt x="454" y="284"/>
                        </a:lnTo>
                        <a:lnTo>
                          <a:pt x="0" y="284"/>
                        </a:lnTo>
                      </a:path>
                    </a:pathLst>
                  </a:custGeom>
                  <a:noFill/>
                  <a:ln w="12700"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013" dirty="0"/>
                  </a:p>
                </p:txBody>
              </p:sp>
              <p:sp>
                <p:nvSpPr>
                  <p:cNvPr id="174" name="Freeform 912"/>
                  <p:cNvSpPr>
                    <a:spLocks/>
                  </p:cNvSpPr>
                  <p:nvPr/>
                </p:nvSpPr>
                <p:spPr bwMode="auto">
                  <a:xfrm>
                    <a:off x="7632758" y="1680054"/>
                    <a:ext cx="345894" cy="215612"/>
                  </a:xfrm>
                  <a:custGeom>
                    <a:avLst/>
                    <a:gdLst>
                      <a:gd name="T0" fmla="*/ 454 w 454"/>
                      <a:gd name="T1" fmla="*/ 0 h 283"/>
                      <a:gd name="T2" fmla="*/ 454 w 454"/>
                      <a:gd name="T3" fmla="*/ 283 h 283"/>
                      <a:gd name="T4" fmla="*/ 0 w 454"/>
                      <a:gd name="T5" fmla="*/ 283 h 283"/>
                    </a:gdLst>
                    <a:ahLst/>
                    <a:cxnLst>
                      <a:cxn ang="0">
                        <a:pos x="T0" y="T1"/>
                      </a:cxn>
                      <a:cxn ang="0">
                        <a:pos x="T2" y="T3"/>
                      </a:cxn>
                      <a:cxn ang="0">
                        <a:pos x="T4" y="T5"/>
                      </a:cxn>
                    </a:cxnLst>
                    <a:rect l="0" t="0" r="r" b="b"/>
                    <a:pathLst>
                      <a:path w="454" h="283">
                        <a:moveTo>
                          <a:pt x="454" y="0"/>
                        </a:moveTo>
                        <a:lnTo>
                          <a:pt x="454" y="283"/>
                        </a:lnTo>
                        <a:lnTo>
                          <a:pt x="0" y="283"/>
                        </a:lnTo>
                      </a:path>
                    </a:pathLst>
                  </a:custGeom>
                  <a:noFill/>
                  <a:ln w="12700"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013" dirty="0"/>
                  </a:p>
                </p:txBody>
              </p:sp>
              <p:sp>
                <p:nvSpPr>
                  <p:cNvPr id="175" name="Line 913"/>
                  <p:cNvSpPr>
                    <a:spLocks noChangeShapeType="1"/>
                  </p:cNvSpPr>
                  <p:nvPr/>
                </p:nvSpPr>
                <p:spPr bwMode="auto">
                  <a:xfrm>
                    <a:off x="7618282" y="1795098"/>
                    <a:ext cx="43427" cy="0"/>
                  </a:xfrm>
                  <a:prstGeom prst="line">
                    <a:avLst/>
                  </a:prstGeom>
                  <a:noFill/>
                  <a:ln w="1270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endParaRPr lang="en-US" sz="1013" dirty="0"/>
                  </a:p>
                </p:txBody>
              </p:sp>
              <p:sp>
                <p:nvSpPr>
                  <p:cNvPr id="176" name="Line 914"/>
                  <p:cNvSpPr>
                    <a:spLocks noChangeShapeType="1"/>
                  </p:cNvSpPr>
                  <p:nvPr/>
                </p:nvSpPr>
                <p:spPr bwMode="auto">
                  <a:xfrm>
                    <a:off x="7833894" y="1665578"/>
                    <a:ext cx="43427" cy="0"/>
                  </a:xfrm>
                  <a:prstGeom prst="line">
                    <a:avLst/>
                  </a:prstGeom>
                  <a:noFill/>
                  <a:ln w="1270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endParaRPr lang="en-US" sz="1013" dirty="0"/>
                  </a:p>
                </p:txBody>
              </p:sp>
              <p:sp>
                <p:nvSpPr>
                  <p:cNvPr id="177" name="Oval 915"/>
                  <p:cNvSpPr>
                    <a:spLocks noChangeArrowheads="1"/>
                  </p:cNvSpPr>
                  <p:nvPr/>
                </p:nvSpPr>
                <p:spPr bwMode="auto">
                  <a:xfrm>
                    <a:off x="7689899" y="1672435"/>
                    <a:ext cx="115806" cy="115806"/>
                  </a:xfrm>
                  <a:prstGeom prst="ellipse">
                    <a:avLst/>
                  </a:prstGeom>
                  <a:noFill/>
                  <a:ln w="127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013" dirty="0"/>
                  </a:p>
                </p:txBody>
              </p:sp>
            </p:grpSp>
          </p:grpSp>
        </p:grpSp>
      </p:grpSp>
      <p:grpSp>
        <p:nvGrpSpPr>
          <p:cNvPr id="10" name="Group 9"/>
          <p:cNvGrpSpPr/>
          <p:nvPr/>
        </p:nvGrpSpPr>
        <p:grpSpPr>
          <a:xfrm>
            <a:off x="5155871" y="1476087"/>
            <a:ext cx="3988128" cy="3033067"/>
            <a:chOff x="5155871" y="1476087"/>
            <a:chExt cx="3988128" cy="3033067"/>
          </a:xfrm>
        </p:grpSpPr>
        <p:cxnSp>
          <p:nvCxnSpPr>
            <p:cNvPr id="48" name="Straight Connector 47"/>
            <p:cNvCxnSpPr/>
            <p:nvPr/>
          </p:nvCxnSpPr>
          <p:spPr>
            <a:xfrm>
              <a:off x="5167194" y="1552287"/>
              <a:ext cx="0" cy="2956867"/>
            </a:xfrm>
            <a:prstGeom prst="line">
              <a:avLst/>
            </a:prstGeom>
            <a:ln w="15875">
              <a:solidFill>
                <a:srgbClr val="277FC1"/>
              </a:solidFill>
              <a:prstDash val="sysDash"/>
            </a:ln>
          </p:spPr>
          <p:style>
            <a:lnRef idx="1">
              <a:schemeClr val="accent1"/>
            </a:lnRef>
            <a:fillRef idx="0">
              <a:schemeClr val="accent1"/>
            </a:fillRef>
            <a:effectRef idx="0">
              <a:schemeClr val="accent1"/>
            </a:effectRef>
            <a:fontRef idx="minor">
              <a:schemeClr val="tx1"/>
            </a:fontRef>
          </p:style>
        </p:cxnSp>
        <p:sp>
          <p:nvSpPr>
            <p:cNvPr id="56" name="Rectangle 55"/>
            <p:cNvSpPr/>
            <p:nvPr/>
          </p:nvSpPr>
          <p:spPr>
            <a:xfrm>
              <a:off x="5174337" y="1476087"/>
              <a:ext cx="732751" cy="307777"/>
            </a:xfrm>
            <a:prstGeom prst="rect">
              <a:avLst/>
            </a:prstGeom>
          </p:spPr>
          <p:txBody>
            <a:bodyPr wrap="square">
              <a:spAutoFit/>
            </a:bodyPr>
            <a:lstStyle/>
            <a:p>
              <a:r>
                <a:rPr lang="en-US" sz="1400" dirty="0" smtClean="0">
                  <a:solidFill>
                    <a:schemeClr val="tx1">
                      <a:lumMod val="75000"/>
                      <a:lumOff val="25000"/>
                    </a:schemeClr>
                  </a:solidFill>
                </a:rPr>
                <a:t>Today</a:t>
              </a:r>
              <a:endParaRPr lang="en-US" sz="1400" dirty="0">
                <a:solidFill>
                  <a:schemeClr val="tx1">
                    <a:lumMod val="75000"/>
                    <a:lumOff val="25000"/>
                  </a:schemeClr>
                </a:solidFill>
              </a:endParaRPr>
            </a:p>
          </p:txBody>
        </p:sp>
        <p:grpSp>
          <p:nvGrpSpPr>
            <p:cNvPr id="7" name="Group 6"/>
            <p:cNvGrpSpPr/>
            <p:nvPr/>
          </p:nvGrpSpPr>
          <p:grpSpPr>
            <a:xfrm>
              <a:off x="5155871" y="2266809"/>
              <a:ext cx="3988128" cy="718204"/>
              <a:chOff x="5155871" y="2266809"/>
              <a:chExt cx="3988128" cy="718204"/>
            </a:xfrm>
          </p:grpSpPr>
          <p:sp>
            <p:nvSpPr>
              <p:cNvPr id="37" name="Rectangle 36"/>
              <p:cNvSpPr/>
              <p:nvPr/>
            </p:nvSpPr>
            <p:spPr>
              <a:xfrm>
                <a:off x="5159306" y="2266809"/>
                <a:ext cx="3984693" cy="718204"/>
              </a:xfrm>
              <a:prstGeom prst="rect">
                <a:avLst/>
              </a:prstGeom>
              <a:solidFill>
                <a:srgbClr val="277FC1"/>
              </a:solidFill>
              <a:ln w="25400" cap="flat" cmpd="sng" algn="ctr">
                <a:noFill/>
                <a:prstDash val="solid"/>
                <a:miter lim="0"/>
                <a:headEnd type="none" w="med" len="med"/>
                <a:tailEnd type="none" w="med" len="med"/>
              </a:ln>
              <a:effectLst/>
            </p:spPr>
            <p:txBody>
              <a:bodyPr vert="horz" wrap="square" lIns="137156" tIns="61721" rIns="137156" bIns="61721" numCol="1" rtlCol="0" anchor="t" anchorCtr="0" compatLnSpc="1">
                <a:prstTxWarp prst="textNoShape">
                  <a:avLst/>
                </a:prstTxWarp>
              </a:bodyPr>
              <a:lstStyle/>
              <a:p>
                <a:pPr marL="128585"/>
                <a:endParaRPr lang="en-US" sz="700" dirty="0">
                  <a:solidFill>
                    <a:srgbClr val="000000"/>
                  </a:solidFill>
                  <a:latin typeface="Gill Sans" pitchFamily="26" charset="0"/>
                  <a:ea typeface="Gill Sans" pitchFamily="26" charset="0"/>
                  <a:cs typeface="Gill Sans" pitchFamily="26" charset="0"/>
                </a:endParaRPr>
              </a:p>
            </p:txBody>
          </p:sp>
          <p:sp>
            <p:nvSpPr>
              <p:cNvPr id="62" name="Rectangle 61"/>
              <p:cNvSpPr/>
              <p:nvPr/>
            </p:nvSpPr>
            <p:spPr>
              <a:xfrm>
                <a:off x="5155871" y="2475870"/>
                <a:ext cx="751217" cy="301103"/>
              </a:xfrm>
              <a:prstGeom prst="rect">
                <a:avLst/>
              </a:prstGeom>
            </p:spPr>
            <p:txBody>
              <a:bodyPr wrap="square" anchor="ctr">
                <a:spAutoFit/>
              </a:bodyPr>
              <a:lstStyle/>
              <a:p>
                <a:pPr algn="ctr"/>
                <a:r>
                  <a:rPr lang="en-US" dirty="0">
                    <a:solidFill>
                      <a:schemeClr val="bg1"/>
                    </a:solidFill>
                  </a:rPr>
                  <a:t>U</a:t>
                </a:r>
                <a:r>
                  <a:rPr lang="en-US" dirty="0" smtClean="0">
                    <a:solidFill>
                      <a:schemeClr val="bg1"/>
                    </a:solidFill>
                  </a:rPr>
                  <a:t>sers</a:t>
                </a:r>
                <a:endParaRPr lang="en-US" dirty="0">
                  <a:solidFill>
                    <a:schemeClr val="bg1"/>
                  </a:solidFill>
                </a:endParaRPr>
              </a:p>
            </p:txBody>
          </p:sp>
          <p:grpSp>
            <p:nvGrpSpPr>
              <p:cNvPr id="133" name="Group 4"/>
              <p:cNvGrpSpPr>
                <a:grpSpLocks noChangeAspect="1"/>
              </p:cNvGrpSpPr>
              <p:nvPr/>
            </p:nvGrpSpPr>
            <p:grpSpPr bwMode="auto">
              <a:xfrm>
                <a:off x="5887271" y="2425752"/>
                <a:ext cx="436703" cy="404805"/>
                <a:chOff x="-908" y="1627"/>
                <a:chExt cx="753" cy="698"/>
              </a:xfrm>
            </p:grpSpPr>
            <p:sp>
              <p:nvSpPr>
                <p:cNvPr id="134" name="Freeform 5"/>
                <p:cNvSpPr>
                  <a:spLocks/>
                </p:cNvSpPr>
                <p:nvPr/>
              </p:nvSpPr>
              <p:spPr bwMode="auto">
                <a:xfrm>
                  <a:off x="-660" y="1876"/>
                  <a:ext cx="257" cy="449"/>
                </a:xfrm>
                <a:custGeom>
                  <a:avLst/>
                  <a:gdLst>
                    <a:gd name="T0" fmla="*/ 0 w 108"/>
                    <a:gd name="T1" fmla="*/ 0 h 188"/>
                    <a:gd name="T2" fmla="*/ 108 w 108"/>
                    <a:gd name="T3" fmla="*/ 0 h 188"/>
                    <a:gd name="T4" fmla="*/ 108 w 108"/>
                    <a:gd name="T5" fmla="*/ 77 h 188"/>
                    <a:gd name="T6" fmla="*/ 84 w 108"/>
                    <a:gd name="T7" fmla="*/ 107 h 188"/>
                    <a:gd name="T8" fmla="*/ 84 w 108"/>
                    <a:gd name="T9" fmla="*/ 188 h 188"/>
                    <a:gd name="T10" fmla="*/ 24 w 108"/>
                    <a:gd name="T11" fmla="*/ 188 h 188"/>
                    <a:gd name="T12" fmla="*/ 24 w 108"/>
                    <a:gd name="T13" fmla="*/ 107 h 188"/>
                    <a:gd name="T14" fmla="*/ 0 w 108"/>
                    <a:gd name="T15" fmla="*/ 77 h 188"/>
                    <a:gd name="T16" fmla="*/ 0 w 108"/>
                    <a:gd name="T17" fmla="*/ 0 h 188"/>
                    <a:gd name="T18" fmla="*/ 0 w 108"/>
                    <a:gd name="T19" fmla="*/ 0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8" h="188">
                      <a:moveTo>
                        <a:pt x="0" y="0"/>
                      </a:moveTo>
                      <a:cubicBezTo>
                        <a:pt x="108" y="0"/>
                        <a:pt x="108" y="0"/>
                        <a:pt x="108" y="0"/>
                      </a:cubicBezTo>
                      <a:cubicBezTo>
                        <a:pt x="108" y="76"/>
                        <a:pt x="108" y="77"/>
                        <a:pt x="108" y="77"/>
                      </a:cubicBezTo>
                      <a:cubicBezTo>
                        <a:pt x="108" y="93"/>
                        <a:pt x="100" y="107"/>
                        <a:pt x="84" y="107"/>
                      </a:cubicBezTo>
                      <a:cubicBezTo>
                        <a:pt x="84" y="188"/>
                        <a:pt x="84" y="188"/>
                        <a:pt x="84" y="188"/>
                      </a:cubicBezTo>
                      <a:cubicBezTo>
                        <a:pt x="24" y="188"/>
                        <a:pt x="24" y="188"/>
                        <a:pt x="24" y="188"/>
                      </a:cubicBezTo>
                      <a:cubicBezTo>
                        <a:pt x="24" y="108"/>
                        <a:pt x="24" y="107"/>
                        <a:pt x="24" y="107"/>
                      </a:cubicBezTo>
                      <a:cubicBezTo>
                        <a:pt x="8" y="107"/>
                        <a:pt x="0" y="93"/>
                        <a:pt x="0" y="77"/>
                      </a:cubicBezTo>
                      <a:cubicBezTo>
                        <a:pt x="0" y="0"/>
                        <a:pt x="0" y="0"/>
                        <a:pt x="0" y="0"/>
                      </a:cubicBezTo>
                      <a:cubicBezTo>
                        <a:pt x="0" y="0"/>
                        <a:pt x="0" y="0"/>
                        <a:pt x="0" y="0"/>
                      </a:cubicBezTo>
                      <a:close/>
                    </a:path>
                  </a:pathLst>
                </a:custGeom>
                <a:noFill/>
                <a:ln w="95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35" name="Oval 6"/>
                <p:cNvSpPr>
                  <a:spLocks noChangeArrowheads="1"/>
                </p:cNvSpPr>
                <p:nvPr/>
              </p:nvSpPr>
              <p:spPr bwMode="auto">
                <a:xfrm>
                  <a:off x="-298" y="1716"/>
                  <a:ext cx="112" cy="112"/>
                </a:xfrm>
                <a:prstGeom prst="ellipse">
                  <a:avLst/>
                </a:prstGeom>
                <a:noFill/>
                <a:ln w="95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36" name="Oval 7"/>
                <p:cNvSpPr>
                  <a:spLocks noChangeArrowheads="1"/>
                </p:cNvSpPr>
                <p:nvPr/>
              </p:nvSpPr>
              <p:spPr bwMode="auto">
                <a:xfrm>
                  <a:off x="-882" y="1711"/>
                  <a:ext cx="112" cy="112"/>
                </a:xfrm>
                <a:prstGeom prst="ellipse">
                  <a:avLst/>
                </a:prstGeom>
                <a:noFill/>
                <a:ln w="95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37" name="Oval 8"/>
                <p:cNvSpPr>
                  <a:spLocks noChangeArrowheads="1"/>
                </p:cNvSpPr>
                <p:nvPr/>
              </p:nvSpPr>
              <p:spPr bwMode="auto">
                <a:xfrm>
                  <a:off x="-629" y="1627"/>
                  <a:ext cx="195" cy="196"/>
                </a:xfrm>
                <a:prstGeom prst="ellipse">
                  <a:avLst/>
                </a:prstGeom>
                <a:noFill/>
                <a:ln w="95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38" name="Freeform 9"/>
                <p:cNvSpPr>
                  <a:spLocks/>
                </p:cNvSpPr>
                <p:nvPr/>
              </p:nvSpPr>
              <p:spPr bwMode="auto">
                <a:xfrm>
                  <a:off x="-908" y="1876"/>
                  <a:ext cx="171" cy="317"/>
                </a:xfrm>
                <a:custGeom>
                  <a:avLst/>
                  <a:gdLst>
                    <a:gd name="T0" fmla="*/ 0 w 72"/>
                    <a:gd name="T1" fmla="*/ 0 h 133"/>
                    <a:gd name="T2" fmla="*/ 72 w 72"/>
                    <a:gd name="T3" fmla="*/ 0 h 133"/>
                    <a:gd name="T4" fmla="*/ 72 w 72"/>
                    <a:gd name="T5" fmla="*/ 55 h 133"/>
                    <a:gd name="T6" fmla="*/ 56 w 72"/>
                    <a:gd name="T7" fmla="*/ 75 h 133"/>
                    <a:gd name="T8" fmla="*/ 56 w 72"/>
                    <a:gd name="T9" fmla="*/ 132 h 133"/>
                    <a:gd name="T10" fmla="*/ 16 w 72"/>
                    <a:gd name="T11" fmla="*/ 132 h 133"/>
                    <a:gd name="T12" fmla="*/ 16 w 72"/>
                    <a:gd name="T13" fmla="*/ 75 h 133"/>
                    <a:gd name="T14" fmla="*/ 0 w 72"/>
                    <a:gd name="T15" fmla="*/ 55 h 133"/>
                    <a:gd name="T16" fmla="*/ 0 w 72"/>
                    <a:gd name="T17" fmla="*/ 0 h 133"/>
                    <a:gd name="T18" fmla="*/ 0 w 72"/>
                    <a:gd name="T19"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133">
                      <a:moveTo>
                        <a:pt x="0" y="0"/>
                      </a:moveTo>
                      <a:cubicBezTo>
                        <a:pt x="72" y="0"/>
                        <a:pt x="72" y="0"/>
                        <a:pt x="72" y="0"/>
                      </a:cubicBezTo>
                      <a:cubicBezTo>
                        <a:pt x="72" y="56"/>
                        <a:pt x="72" y="55"/>
                        <a:pt x="72" y="55"/>
                      </a:cubicBezTo>
                      <a:cubicBezTo>
                        <a:pt x="72" y="66"/>
                        <a:pt x="68" y="75"/>
                        <a:pt x="56" y="75"/>
                      </a:cubicBezTo>
                      <a:cubicBezTo>
                        <a:pt x="56" y="133"/>
                        <a:pt x="56" y="132"/>
                        <a:pt x="56" y="132"/>
                      </a:cubicBezTo>
                      <a:cubicBezTo>
                        <a:pt x="16" y="132"/>
                        <a:pt x="16" y="132"/>
                        <a:pt x="16" y="132"/>
                      </a:cubicBezTo>
                      <a:cubicBezTo>
                        <a:pt x="16" y="76"/>
                        <a:pt x="16" y="75"/>
                        <a:pt x="16" y="75"/>
                      </a:cubicBezTo>
                      <a:cubicBezTo>
                        <a:pt x="4" y="75"/>
                        <a:pt x="0" y="66"/>
                        <a:pt x="0" y="55"/>
                      </a:cubicBezTo>
                      <a:cubicBezTo>
                        <a:pt x="0" y="0"/>
                        <a:pt x="0" y="0"/>
                        <a:pt x="0" y="0"/>
                      </a:cubicBezTo>
                      <a:cubicBezTo>
                        <a:pt x="0" y="0"/>
                        <a:pt x="0" y="0"/>
                        <a:pt x="0" y="0"/>
                      </a:cubicBezTo>
                      <a:close/>
                    </a:path>
                  </a:pathLst>
                </a:custGeom>
                <a:noFill/>
                <a:ln w="95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39" name="Freeform 10"/>
                <p:cNvSpPr>
                  <a:spLocks/>
                </p:cNvSpPr>
                <p:nvPr/>
              </p:nvSpPr>
              <p:spPr bwMode="auto">
                <a:xfrm>
                  <a:off x="-327" y="1876"/>
                  <a:ext cx="172" cy="317"/>
                </a:xfrm>
                <a:custGeom>
                  <a:avLst/>
                  <a:gdLst>
                    <a:gd name="T0" fmla="*/ 0 w 72"/>
                    <a:gd name="T1" fmla="*/ 0 h 133"/>
                    <a:gd name="T2" fmla="*/ 72 w 72"/>
                    <a:gd name="T3" fmla="*/ 0 h 133"/>
                    <a:gd name="T4" fmla="*/ 72 w 72"/>
                    <a:gd name="T5" fmla="*/ 55 h 133"/>
                    <a:gd name="T6" fmla="*/ 56 w 72"/>
                    <a:gd name="T7" fmla="*/ 75 h 133"/>
                    <a:gd name="T8" fmla="*/ 56 w 72"/>
                    <a:gd name="T9" fmla="*/ 132 h 133"/>
                    <a:gd name="T10" fmla="*/ 16 w 72"/>
                    <a:gd name="T11" fmla="*/ 132 h 133"/>
                    <a:gd name="T12" fmla="*/ 16 w 72"/>
                    <a:gd name="T13" fmla="*/ 75 h 133"/>
                    <a:gd name="T14" fmla="*/ 0 w 72"/>
                    <a:gd name="T15" fmla="*/ 55 h 133"/>
                    <a:gd name="T16" fmla="*/ 0 w 72"/>
                    <a:gd name="T17" fmla="*/ 0 h 133"/>
                    <a:gd name="T18" fmla="*/ 0 w 72"/>
                    <a:gd name="T19"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133">
                      <a:moveTo>
                        <a:pt x="0" y="0"/>
                      </a:moveTo>
                      <a:cubicBezTo>
                        <a:pt x="72" y="0"/>
                        <a:pt x="72" y="0"/>
                        <a:pt x="72" y="0"/>
                      </a:cubicBezTo>
                      <a:cubicBezTo>
                        <a:pt x="72" y="56"/>
                        <a:pt x="72" y="55"/>
                        <a:pt x="72" y="55"/>
                      </a:cubicBezTo>
                      <a:cubicBezTo>
                        <a:pt x="72" y="66"/>
                        <a:pt x="68" y="75"/>
                        <a:pt x="56" y="75"/>
                      </a:cubicBezTo>
                      <a:cubicBezTo>
                        <a:pt x="56" y="133"/>
                        <a:pt x="56" y="132"/>
                        <a:pt x="56" y="132"/>
                      </a:cubicBezTo>
                      <a:cubicBezTo>
                        <a:pt x="16" y="132"/>
                        <a:pt x="16" y="132"/>
                        <a:pt x="16" y="132"/>
                      </a:cubicBezTo>
                      <a:cubicBezTo>
                        <a:pt x="16" y="76"/>
                        <a:pt x="16" y="75"/>
                        <a:pt x="16" y="75"/>
                      </a:cubicBezTo>
                      <a:cubicBezTo>
                        <a:pt x="4" y="75"/>
                        <a:pt x="0" y="66"/>
                        <a:pt x="0" y="55"/>
                      </a:cubicBezTo>
                      <a:cubicBezTo>
                        <a:pt x="0" y="0"/>
                        <a:pt x="0" y="0"/>
                        <a:pt x="0" y="0"/>
                      </a:cubicBezTo>
                      <a:cubicBezTo>
                        <a:pt x="0" y="0"/>
                        <a:pt x="0" y="0"/>
                        <a:pt x="0" y="0"/>
                      </a:cubicBezTo>
                      <a:close/>
                    </a:path>
                  </a:pathLst>
                </a:custGeom>
                <a:noFill/>
                <a:ln w="95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grpSp>
        <p:nvGrpSpPr>
          <p:cNvPr id="9" name="Group 8"/>
          <p:cNvGrpSpPr/>
          <p:nvPr/>
        </p:nvGrpSpPr>
        <p:grpSpPr>
          <a:xfrm>
            <a:off x="3031967" y="1774795"/>
            <a:ext cx="6112031" cy="2734360"/>
            <a:chOff x="3031967" y="1774795"/>
            <a:chExt cx="6112031" cy="2734360"/>
          </a:xfrm>
        </p:grpSpPr>
        <p:cxnSp>
          <p:nvCxnSpPr>
            <p:cNvPr id="43" name="Straight Connector 42"/>
            <p:cNvCxnSpPr/>
            <p:nvPr/>
          </p:nvCxnSpPr>
          <p:spPr>
            <a:xfrm>
              <a:off x="3039294" y="1860064"/>
              <a:ext cx="0" cy="2649091"/>
            </a:xfrm>
            <a:prstGeom prst="line">
              <a:avLst/>
            </a:prstGeom>
            <a:ln w="15875">
              <a:solidFill>
                <a:srgbClr val="36AEEA"/>
              </a:solidFill>
              <a:prstDash val="sysDash"/>
            </a:ln>
          </p:spPr>
          <p:style>
            <a:lnRef idx="1">
              <a:schemeClr val="accent1"/>
            </a:lnRef>
            <a:fillRef idx="0">
              <a:schemeClr val="accent1"/>
            </a:fillRef>
            <a:effectRef idx="0">
              <a:schemeClr val="accent1"/>
            </a:effectRef>
            <a:fontRef idx="minor">
              <a:schemeClr val="tx1"/>
            </a:fontRef>
          </p:style>
        </p:cxnSp>
        <p:sp>
          <p:nvSpPr>
            <p:cNvPr id="57" name="Rectangle 56"/>
            <p:cNvSpPr/>
            <p:nvPr/>
          </p:nvSpPr>
          <p:spPr>
            <a:xfrm>
              <a:off x="3046631" y="1774795"/>
              <a:ext cx="1484138" cy="307777"/>
            </a:xfrm>
            <a:prstGeom prst="rect">
              <a:avLst/>
            </a:prstGeom>
          </p:spPr>
          <p:txBody>
            <a:bodyPr wrap="square">
              <a:spAutoFit/>
            </a:bodyPr>
            <a:lstStyle/>
            <a:p>
              <a:r>
                <a:rPr lang="en-US" sz="1400" dirty="0" smtClean="0">
                  <a:solidFill>
                    <a:schemeClr val="tx1">
                      <a:lumMod val="75000"/>
                      <a:lumOff val="25000"/>
                    </a:schemeClr>
                  </a:solidFill>
                </a:rPr>
                <a:t>2000’s</a:t>
              </a:r>
              <a:endParaRPr lang="en-US" sz="1400" dirty="0">
                <a:solidFill>
                  <a:schemeClr val="tx1">
                    <a:lumMod val="75000"/>
                    <a:lumOff val="25000"/>
                  </a:schemeClr>
                </a:solidFill>
              </a:endParaRPr>
            </a:p>
          </p:txBody>
        </p:sp>
        <p:grpSp>
          <p:nvGrpSpPr>
            <p:cNvPr id="6" name="Group 5"/>
            <p:cNvGrpSpPr/>
            <p:nvPr/>
          </p:nvGrpSpPr>
          <p:grpSpPr>
            <a:xfrm>
              <a:off x="3031967" y="2978660"/>
              <a:ext cx="6112031" cy="727297"/>
              <a:chOff x="3031967" y="2978660"/>
              <a:chExt cx="6112031" cy="727297"/>
            </a:xfrm>
          </p:grpSpPr>
          <p:sp>
            <p:nvSpPr>
              <p:cNvPr id="36" name="Rectangle 35"/>
              <p:cNvSpPr/>
              <p:nvPr/>
            </p:nvSpPr>
            <p:spPr>
              <a:xfrm>
                <a:off x="3031967" y="2978660"/>
                <a:ext cx="6112031" cy="727297"/>
              </a:xfrm>
              <a:prstGeom prst="rect">
                <a:avLst/>
              </a:prstGeom>
              <a:solidFill>
                <a:srgbClr val="36AE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Rectangle 51"/>
              <p:cNvSpPr/>
              <p:nvPr/>
            </p:nvSpPr>
            <p:spPr>
              <a:xfrm>
                <a:off x="3033351" y="3192269"/>
                <a:ext cx="811788" cy="300082"/>
              </a:xfrm>
              <a:prstGeom prst="rect">
                <a:avLst/>
              </a:prstGeom>
            </p:spPr>
            <p:txBody>
              <a:bodyPr wrap="square" anchor="ctr">
                <a:spAutoFit/>
              </a:bodyPr>
              <a:lstStyle/>
              <a:p>
                <a:pPr algn="ctr"/>
                <a:r>
                  <a:rPr lang="en-US" dirty="0">
                    <a:solidFill>
                      <a:schemeClr val="bg1"/>
                    </a:solidFill>
                  </a:rPr>
                  <a:t>Apps</a:t>
                </a:r>
              </a:p>
            </p:txBody>
          </p:sp>
          <p:grpSp>
            <p:nvGrpSpPr>
              <p:cNvPr id="90" name="Group 89"/>
              <p:cNvGrpSpPr/>
              <p:nvPr/>
            </p:nvGrpSpPr>
            <p:grpSpPr>
              <a:xfrm>
                <a:off x="3845139" y="3150294"/>
                <a:ext cx="494976" cy="375747"/>
                <a:chOff x="6521531" y="2976390"/>
                <a:chExt cx="460588" cy="349643"/>
              </a:xfrm>
            </p:grpSpPr>
            <p:sp>
              <p:nvSpPr>
                <p:cNvPr id="91" name="Freeform 257"/>
                <p:cNvSpPr>
                  <a:spLocks/>
                </p:cNvSpPr>
                <p:nvPr/>
              </p:nvSpPr>
              <p:spPr bwMode="auto">
                <a:xfrm>
                  <a:off x="6521531" y="2976390"/>
                  <a:ext cx="460588" cy="349643"/>
                </a:xfrm>
                <a:custGeom>
                  <a:avLst/>
                  <a:gdLst>
                    <a:gd name="T0" fmla="*/ 232 w 232"/>
                    <a:gd name="T1" fmla="*/ 156 h 176"/>
                    <a:gd name="T2" fmla="*/ 212 w 232"/>
                    <a:gd name="T3" fmla="*/ 176 h 176"/>
                    <a:gd name="T4" fmla="*/ 20 w 232"/>
                    <a:gd name="T5" fmla="*/ 176 h 176"/>
                    <a:gd name="T6" fmla="*/ 0 w 232"/>
                    <a:gd name="T7" fmla="*/ 156 h 176"/>
                    <a:gd name="T8" fmla="*/ 0 w 232"/>
                    <a:gd name="T9" fmla="*/ 20 h 176"/>
                    <a:gd name="T10" fmla="*/ 20 w 232"/>
                    <a:gd name="T11" fmla="*/ 0 h 176"/>
                    <a:gd name="T12" fmla="*/ 212 w 232"/>
                    <a:gd name="T13" fmla="*/ 0 h 176"/>
                    <a:gd name="T14" fmla="*/ 232 w 232"/>
                    <a:gd name="T15" fmla="*/ 20 h 176"/>
                    <a:gd name="T16" fmla="*/ 232 w 232"/>
                    <a:gd name="T17" fmla="*/ 156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2" h="176">
                      <a:moveTo>
                        <a:pt x="232" y="156"/>
                      </a:moveTo>
                      <a:cubicBezTo>
                        <a:pt x="232" y="167"/>
                        <a:pt x="223" y="176"/>
                        <a:pt x="212" y="176"/>
                      </a:cubicBezTo>
                      <a:cubicBezTo>
                        <a:pt x="20" y="176"/>
                        <a:pt x="20" y="176"/>
                        <a:pt x="20" y="176"/>
                      </a:cubicBezTo>
                      <a:cubicBezTo>
                        <a:pt x="9" y="176"/>
                        <a:pt x="0" y="167"/>
                        <a:pt x="0" y="156"/>
                      </a:cubicBezTo>
                      <a:cubicBezTo>
                        <a:pt x="0" y="20"/>
                        <a:pt x="0" y="20"/>
                        <a:pt x="0" y="20"/>
                      </a:cubicBezTo>
                      <a:cubicBezTo>
                        <a:pt x="0" y="9"/>
                        <a:pt x="9" y="0"/>
                        <a:pt x="20" y="0"/>
                      </a:cubicBezTo>
                      <a:cubicBezTo>
                        <a:pt x="212" y="0"/>
                        <a:pt x="212" y="0"/>
                        <a:pt x="212" y="0"/>
                      </a:cubicBezTo>
                      <a:cubicBezTo>
                        <a:pt x="223" y="0"/>
                        <a:pt x="232" y="9"/>
                        <a:pt x="232" y="20"/>
                      </a:cubicBezTo>
                      <a:lnTo>
                        <a:pt x="232" y="156"/>
                      </a:lnTo>
                      <a:close/>
                    </a:path>
                  </a:pathLst>
                </a:custGeom>
                <a:noFill/>
                <a:ln w="127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013" dirty="0"/>
                </a:p>
              </p:txBody>
            </p:sp>
            <p:sp>
              <p:nvSpPr>
                <p:cNvPr id="92" name="Line 258"/>
                <p:cNvSpPr>
                  <a:spLocks noChangeShapeType="1"/>
                </p:cNvSpPr>
                <p:nvPr/>
              </p:nvSpPr>
              <p:spPr bwMode="auto">
                <a:xfrm>
                  <a:off x="6521531" y="3055396"/>
                  <a:ext cx="460588" cy="0"/>
                </a:xfrm>
                <a:prstGeom prst="line">
                  <a:avLst/>
                </a:prstGeom>
                <a:noFill/>
                <a:ln w="1270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endParaRPr lang="en-US" sz="1013" dirty="0"/>
                </a:p>
              </p:txBody>
            </p:sp>
            <p:sp>
              <p:nvSpPr>
                <p:cNvPr id="93" name="Oval 259"/>
                <p:cNvSpPr>
                  <a:spLocks noChangeArrowheads="1"/>
                </p:cNvSpPr>
                <p:nvPr/>
              </p:nvSpPr>
              <p:spPr bwMode="auto">
                <a:xfrm>
                  <a:off x="6568599" y="3007488"/>
                  <a:ext cx="15970" cy="15970"/>
                </a:xfrm>
                <a:prstGeom prst="ellipse">
                  <a:avLst/>
                </a:prstGeom>
                <a:noFill/>
                <a:ln w="127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013" dirty="0"/>
                </a:p>
              </p:txBody>
            </p:sp>
            <p:sp>
              <p:nvSpPr>
                <p:cNvPr id="94" name="Oval 260"/>
                <p:cNvSpPr>
                  <a:spLocks noChangeArrowheads="1"/>
                </p:cNvSpPr>
                <p:nvPr/>
              </p:nvSpPr>
              <p:spPr bwMode="auto">
                <a:xfrm>
                  <a:off x="6616507" y="3007488"/>
                  <a:ext cx="15970" cy="15970"/>
                </a:xfrm>
                <a:prstGeom prst="ellipse">
                  <a:avLst/>
                </a:prstGeom>
                <a:noFill/>
                <a:ln w="127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013" dirty="0"/>
                </a:p>
              </p:txBody>
            </p:sp>
            <p:sp>
              <p:nvSpPr>
                <p:cNvPr id="95" name="Oval 261"/>
                <p:cNvSpPr>
                  <a:spLocks noChangeArrowheads="1"/>
                </p:cNvSpPr>
                <p:nvPr/>
              </p:nvSpPr>
              <p:spPr bwMode="auto">
                <a:xfrm>
                  <a:off x="6664414" y="3007488"/>
                  <a:ext cx="15970" cy="15970"/>
                </a:xfrm>
                <a:prstGeom prst="ellipse">
                  <a:avLst/>
                </a:prstGeom>
                <a:noFill/>
                <a:ln w="127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013" dirty="0"/>
                </a:p>
              </p:txBody>
            </p:sp>
            <p:sp>
              <p:nvSpPr>
                <p:cNvPr id="96" name="Rectangle 262"/>
                <p:cNvSpPr>
                  <a:spLocks noChangeArrowheads="1"/>
                </p:cNvSpPr>
                <p:nvPr/>
              </p:nvSpPr>
              <p:spPr bwMode="auto">
                <a:xfrm>
                  <a:off x="6584568" y="3103304"/>
                  <a:ext cx="79847" cy="63877"/>
                </a:xfrm>
                <a:prstGeom prst="rect">
                  <a:avLst/>
                </a:prstGeom>
                <a:noFill/>
                <a:ln w="127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013" dirty="0"/>
                </a:p>
              </p:txBody>
            </p:sp>
            <p:sp>
              <p:nvSpPr>
                <p:cNvPr id="97" name="Rectangle 263"/>
                <p:cNvSpPr>
                  <a:spLocks noChangeArrowheads="1"/>
                </p:cNvSpPr>
                <p:nvPr/>
              </p:nvSpPr>
              <p:spPr bwMode="auto">
                <a:xfrm>
                  <a:off x="6712322" y="3103304"/>
                  <a:ext cx="79006" cy="63877"/>
                </a:xfrm>
                <a:prstGeom prst="rect">
                  <a:avLst/>
                </a:prstGeom>
                <a:noFill/>
                <a:ln w="127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013" dirty="0"/>
                </a:p>
              </p:txBody>
            </p:sp>
            <p:sp>
              <p:nvSpPr>
                <p:cNvPr id="98" name="Rectangle 264"/>
                <p:cNvSpPr>
                  <a:spLocks noChangeArrowheads="1"/>
                </p:cNvSpPr>
                <p:nvPr/>
              </p:nvSpPr>
              <p:spPr bwMode="auto">
                <a:xfrm>
                  <a:off x="6839236" y="3103304"/>
                  <a:ext cx="79006" cy="63877"/>
                </a:xfrm>
                <a:prstGeom prst="rect">
                  <a:avLst/>
                </a:prstGeom>
                <a:noFill/>
                <a:ln w="127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013" dirty="0"/>
                </a:p>
              </p:txBody>
            </p:sp>
            <p:sp>
              <p:nvSpPr>
                <p:cNvPr id="99" name="Rectangle 265"/>
                <p:cNvSpPr>
                  <a:spLocks noChangeArrowheads="1"/>
                </p:cNvSpPr>
                <p:nvPr/>
              </p:nvSpPr>
              <p:spPr bwMode="auto">
                <a:xfrm>
                  <a:off x="6584568" y="3215088"/>
                  <a:ext cx="79847" cy="63037"/>
                </a:xfrm>
                <a:prstGeom prst="rect">
                  <a:avLst/>
                </a:prstGeom>
                <a:noFill/>
                <a:ln w="127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013" dirty="0"/>
                </a:p>
              </p:txBody>
            </p:sp>
            <p:sp>
              <p:nvSpPr>
                <p:cNvPr id="100" name="Rectangle 266"/>
                <p:cNvSpPr>
                  <a:spLocks noChangeArrowheads="1"/>
                </p:cNvSpPr>
                <p:nvPr/>
              </p:nvSpPr>
              <p:spPr bwMode="auto">
                <a:xfrm>
                  <a:off x="6712322" y="3215088"/>
                  <a:ext cx="79006" cy="63037"/>
                </a:xfrm>
                <a:prstGeom prst="rect">
                  <a:avLst/>
                </a:prstGeom>
                <a:noFill/>
                <a:ln w="127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013" dirty="0"/>
                </a:p>
              </p:txBody>
            </p:sp>
            <p:sp>
              <p:nvSpPr>
                <p:cNvPr id="101" name="Rectangle 267"/>
                <p:cNvSpPr>
                  <a:spLocks noChangeArrowheads="1"/>
                </p:cNvSpPr>
                <p:nvPr/>
              </p:nvSpPr>
              <p:spPr bwMode="auto">
                <a:xfrm>
                  <a:off x="6839236" y="3215088"/>
                  <a:ext cx="79006" cy="63037"/>
                </a:xfrm>
                <a:prstGeom prst="rect">
                  <a:avLst/>
                </a:prstGeom>
                <a:noFill/>
                <a:ln w="127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013" dirty="0"/>
                </a:p>
              </p:txBody>
            </p:sp>
          </p:grpSp>
        </p:grpSp>
      </p:grpSp>
      <p:cxnSp>
        <p:nvCxnSpPr>
          <p:cNvPr id="41" name="Straight Connector 40"/>
          <p:cNvCxnSpPr/>
          <p:nvPr/>
        </p:nvCxnSpPr>
        <p:spPr>
          <a:xfrm>
            <a:off x="985243" y="2187222"/>
            <a:ext cx="0" cy="2321932"/>
          </a:xfrm>
          <a:prstGeom prst="line">
            <a:avLst/>
          </a:prstGeom>
          <a:ln w="15875">
            <a:solidFill>
              <a:srgbClr val="595959"/>
            </a:solidFill>
            <a:prstDash val="sysDash"/>
          </a:ln>
        </p:spPr>
        <p:style>
          <a:lnRef idx="1">
            <a:schemeClr val="accent1"/>
          </a:lnRef>
          <a:fillRef idx="0">
            <a:schemeClr val="accent1"/>
          </a:fillRef>
          <a:effectRef idx="0">
            <a:schemeClr val="accent1"/>
          </a:effectRef>
          <a:fontRef idx="minor">
            <a:schemeClr val="tx1"/>
          </a:fontRef>
        </p:style>
      </p:cxnSp>
      <p:sp>
        <p:nvSpPr>
          <p:cNvPr id="2" name="Text Placeholder 1"/>
          <p:cNvSpPr>
            <a:spLocks noGrp="1"/>
          </p:cNvSpPr>
          <p:nvPr>
            <p:ph type="body" sz="quarter" idx="13"/>
          </p:nvPr>
        </p:nvSpPr>
        <p:spPr/>
        <p:txBody>
          <a:bodyPr/>
          <a:lstStyle/>
          <a:p>
            <a:pPr algn="ctr"/>
            <a:r>
              <a:rPr lang="en-US" dirty="0"/>
              <a:t>A History of Monitoring </a:t>
            </a:r>
          </a:p>
        </p:txBody>
      </p:sp>
      <p:sp>
        <p:nvSpPr>
          <p:cNvPr id="58" name="Rectangle 57"/>
          <p:cNvSpPr/>
          <p:nvPr/>
        </p:nvSpPr>
        <p:spPr>
          <a:xfrm>
            <a:off x="1011556" y="2091807"/>
            <a:ext cx="1484138" cy="307777"/>
          </a:xfrm>
          <a:prstGeom prst="rect">
            <a:avLst/>
          </a:prstGeom>
        </p:spPr>
        <p:txBody>
          <a:bodyPr wrap="square">
            <a:spAutoFit/>
          </a:bodyPr>
          <a:lstStyle/>
          <a:p>
            <a:r>
              <a:rPr lang="en-US" sz="1400" dirty="0" smtClean="0">
                <a:solidFill>
                  <a:schemeClr val="tx1">
                    <a:lumMod val="75000"/>
                    <a:lumOff val="25000"/>
                  </a:schemeClr>
                </a:solidFill>
              </a:rPr>
              <a:t>80’s - 90’s</a:t>
            </a:r>
            <a:endParaRPr lang="en-US" sz="1400" dirty="0">
              <a:solidFill>
                <a:schemeClr val="tx1">
                  <a:lumMod val="75000"/>
                  <a:lumOff val="25000"/>
                </a:schemeClr>
              </a:solidFill>
            </a:endParaRPr>
          </a:p>
        </p:txBody>
      </p:sp>
      <p:cxnSp>
        <p:nvCxnSpPr>
          <p:cNvPr id="60" name="Straight Arrow Connector 59"/>
          <p:cNvCxnSpPr/>
          <p:nvPr/>
        </p:nvCxnSpPr>
        <p:spPr>
          <a:xfrm>
            <a:off x="1011556" y="4686656"/>
            <a:ext cx="8003360" cy="0"/>
          </a:xfrm>
          <a:prstGeom prst="straightConnector1">
            <a:avLst/>
          </a:prstGeom>
          <a:ln w="254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3" name="Rectangle 62"/>
          <p:cNvSpPr/>
          <p:nvPr/>
        </p:nvSpPr>
        <p:spPr>
          <a:xfrm rot="10800000" flipV="1">
            <a:off x="3192302" y="4719314"/>
            <a:ext cx="3131672" cy="276998"/>
          </a:xfrm>
          <a:prstGeom prst="rect">
            <a:avLst/>
          </a:prstGeom>
        </p:spPr>
        <p:txBody>
          <a:bodyPr wrap="square">
            <a:spAutoFit/>
          </a:bodyPr>
          <a:lstStyle/>
          <a:p>
            <a:pPr algn="ctr"/>
            <a:r>
              <a:rPr lang="en-US" sz="1200" dirty="0" smtClean="0">
                <a:solidFill>
                  <a:schemeClr val="tx1">
                    <a:lumMod val="75000"/>
                    <a:lumOff val="25000"/>
                  </a:schemeClr>
                </a:solidFill>
              </a:rPr>
              <a:t>Time</a:t>
            </a:r>
            <a:endParaRPr lang="en-US" sz="1200" dirty="0">
              <a:solidFill>
                <a:schemeClr val="tx1">
                  <a:lumMod val="75000"/>
                  <a:lumOff val="25000"/>
                </a:schemeClr>
              </a:solidFill>
            </a:endParaRPr>
          </a:p>
        </p:txBody>
      </p:sp>
      <p:grpSp>
        <p:nvGrpSpPr>
          <p:cNvPr id="4" name="Group 3"/>
          <p:cNvGrpSpPr/>
          <p:nvPr/>
        </p:nvGrpSpPr>
        <p:grpSpPr>
          <a:xfrm>
            <a:off x="978571" y="3701592"/>
            <a:ext cx="8165429" cy="807561"/>
            <a:chOff x="978571" y="3701592"/>
            <a:chExt cx="8165429" cy="807561"/>
          </a:xfrm>
        </p:grpSpPr>
        <p:sp>
          <p:nvSpPr>
            <p:cNvPr id="14" name="Rectangle 13"/>
            <p:cNvSpPr/>
            <p:nvPr/>
          </p:nvSpPr>
          <p:spPr>
            <a:xfrm>
              <a:off x="978571" y="3701592"/>
              <a:ext cx="8165429" cy="807561"/>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Rectangle 38"/>
            <p:cNvSpPr/>
            <p:nvPr/>
          </p:nvSpPr>
          <p:spPr>
            <a:xfrm>
              <a:off x="1086410" y="3860863"/>
              <a:ext cx="1024652" cy="507831"/>
            </a:xfrm>
            <a:prstGeom prst="rect">
              <a:avLst/>
            </a:prstGeom>
          </p:spPr>
          <p:txBody>
            <a:bodyPr wrap="none" anchor="ctr">
              <a:spAutoFit/>
            </a:bodyPr>
            <a:lstStyle/>
            <a:p>
              <a:r>
                <a:rPr lang="en-US" dirty="0">
                  <a:solidFill>
                    <a:schemeClr val="bg1"/>
                  </a:solidFill>
                </a:rPr>
                <a:t>Server and </a:t>
              </a:r>
              <a:r>
                <a:rPr lang="en-US" dirty="0" smtClean="0">
                  <a:solidFill>
                    <a:schemeClr val="bg1"/>
                  </a:solidFill>
                </a:rPr>
                <a:t/>
              </a:r>
              <a:br>
                <a:rPr lang="en-US" dirty="0" smtClean="0">
                  <a:solidFill>
                    <a:schemeClr val="bg1"/>
                  </a:solidFill>
                </a:rPr>
              </a:br>
              <a:r>
                <a:rPr lang="en-US" dirty="0" smtClean="0">
                  <a:solidFill>
                    <a:schemeClr val="bg1"/>
                  </a:solidFill>
                </a:rPr>
                <a:t>Networks</a:t>
              </a:r>
              <a:endParaRPr lang="en-US" dirty="0">
                <a:solidFill>
                  <a:schemeClr val="bg1"/>
                </a:solidFill>
              </a:endParaRPr>
            </a:p>
          </p:txBody>
        </p:sp>
        <p:grpSp>
          <p:nvGrpSpPr>
            <p:cNvPr id="73" name="Group 72"/>
            <p:cNvGrpSpPr/>
            <p:nvPr/>
          </p:nvGrpSpPr>
          <p:grpSpPr>
            <a:xfrm>
              <a:off x="2164978" y="3909251"/>
              <a:ext cx="399919" cy="400647"/>
              <a:chOff x="5000654" y="711200"/>
              <a:chExt cx="558670" cy="559687"/>
            </a:xfrm>
          </p:grpSpPr>
          <p:sp>
            <p:nvSpPr>
              <p:cNvPr id="74" name="Rectangle 73"/>
              <p:cNvSpPr>
                <a:spLocks noChangeArrowheads="1"/>
              </p:cNvSpPr>
              <p:nvPr/>
            </p:nvSpPr>
            <p:spPr bwMode="auto">
              <a:xfrm>
                <a:off x="5000654" y="806856"/>
                <a:ext cx="558670" cy="154677"/>
              </a:xfrm>
              <a:prstGeom prst="rect">
                <a:avLst/>
              </a:prstGeom>
              <a:noFill/>
              <a:ln w="12700" cap="flat">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013" dirty="0"/>
              </a:p>
            </p:txBody>
          </p:sp>
          <p:sp>
            <p:nvSpPr>
              <p:cNvPr id="75" name="Freeform 74"/>
              <p:cNvSpPr>
                <a:spLocks/>
              </p:cNvSpPr>
              <p:nvPr/>
            </p:nvSpPr>
            <p:spPr bwMode="auto">
              <a:xfrm>
                <a:off x="5000654" y="711200"/>
                <a:ext cx="558670" cy="95656"/>
              </a:xfrm>
              <a:custGeom>
                <a:avLst/>
                <a:gdLst>
                  <a:gd name="T0" fmla="*/ 0 w 549"/>
                  <a:gd name="T1" fmla="*/ 94 h 94"/>
                  <a:gd name="T2" fmla="*/ 95 w 549"/>
                  <a:gd name="T3" fmla="*/ 0 h 94"/>
                  <a:gd name="T4" fmla="*/ 454 w 549"/>
                  <a:gd name="T5" fmla="*/ 0 h 94"/>
                  <a:gd name="T6" fmla="*/ 549 w 549"/>
                  <a:gd name="T7" fmla="*/ 94 h 94"/>
                </a:gdLst>
                <a:ahLst/>
                <a:cxnLst>
                  <a:cxn ang="0">
                    <a:pos x="T0" y="T1"/>
                  </a:cxn>
                  <a:cxn ang="0">
                    <a:pos x="T2" y="T3"/>
                  </a:cxn>
                  <a:cxn ang="0">
                    <a:pos x="T4" y="T5"/>
                  </a:cxn>
                  <a:cxn ang="0">
                    <a:pos x="T6" y="T7"/>
                  </a:cxn>
                </a:cxnLst>
                <a:rect l="0" t="0" r="r" b="b"/>
                <a:pathLst>
                  <a:path w="549" h="94">
                    <a:moveTo>
                      <a:pt x="0" y="94"/>
                    </a:moveTo>
                    <a:lnTo>
                      <a:pt x="95" y="0"/>
                    </a:lnTo>
                    <a:lnTo>
                      <a:pt x="454" y="0"/>
                    </a:lnTo>
                    <a:lnTo>
                      <a:pt x="549" y="94"/>
                    </a:lnTo>
                  </a:path>
                </a:pathLst>
              </a:custGeom>
              <a:noFill/>
              <a:ln w="12700" cap="flat">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013" dirty="0"/>
              </a:p>
            </p:txBody>
          </p:sp>
          <p:sp>
            <p:nvSpPr>
              <p:cNvPr id="76" name="Freeform 75"/>
              <p:cNvSpPr>
                <a:spLocks/>
              </p:cNvSpPr>
              <p:nvPr/>
            </p:nvSpPr>
            <p:spPr bwMode="auto">
              <a:xfrm>
                <a:off x="5000654" y="1116210"/>
                <a:ext cx="558670" cy="154677"/>
              </a:xfrm>
              <a:custGeom>
                <a:avLst/>
                <a:gdLst>
                  <a:gd name="T0" fmla="*/ 0 w 232"/>
                  <a:gd name="T1" fmla="*/ 0 h 64"/>
                  <a:gd name="T2" fmla="*/ 0 w 232"/>
                  <a:gd name="T3" fmla="*/ 44 h 64"/>
                  <a:gd name="T4" fmla="*/ 20 w 232"/>
                  <a:gd name="T5" fmla="*/ 64 h 64"/>
                  <a:gd name="T6" fmla="*/ 212 w 232"/>
                  <a:gd name="T7" fmla="*/ 64 h 64"/>
                  <a:gd name="T8" fmla="*/ 232 w 232"/>
                  <a:gd name="T9" fmla="*/ 44 h 64"/>
                  <a:gd name="T10" fmla="*/ 232 w 232"/>
                  <a:gd name="T11" fmla="*/ 0 h 64"/>
                </a:gdLst>
                <a:ahLst/>
                <a:cxnLst>
                  <a:cxn ang="0">
                    <a:pos x="T0" y="T1"/>
                  </a:cxn>
                  <a:cxn ang="0">
                    <a:pos x="T2" y="T3"/>
                  </a:cxn>
                  <a:cxn ang="0">
                    <a:pos x="T4" y="T5"/>
                  </a:cxn>
                  <a:cxn ang="0">
                    <a:pos x="T6" y="T7"/>
                  </a:cxn>
                  <a:cxn ang="0">
                    <a:pos x="T8" y="T9"/>
                  </a:cxn>
                  <a:cxn ang="0">
                    <a:pos x="T10" y="T11"/>
                  </a:cxn>
                </a:cxnLst>
                <a:rect l="0" t="0" r="r" b="b"/>
                <a:pathLst>
                  <a:path w="232" h="64">
                    <a:moveTo>
                      <a:pt x="0" y="0"/>
                    </a:moveTo>
                    <a:cubicBezTo>
                      <a:pt x="0" y="44"/>
                      <a:pt x="0" y="44"/>
                      <a:pt x="0" y="44"/>
                    </a:cubicBezTo>
                    <a:cubicBezTo>
                      <a:pt x="0" y="55"/>
                      <a:pt x="9" y="64"/>
                      <a:pt x="20" y="64"/>
                    </a:cubicBezTo>
                    <a:cubicBezTo>
                      <a:pt x="212" y="64"/>
                      <a:pt x="212" y="64"/>
                      <a:pt x="212" y="64"/>
                    </a:cubicBezTo>
                    <a:cubicBezTo>
                      <a:pt x="223" y="64"/>
                      <a:pt x="232" y="55"/>
                      <a:pt x="232" y="44"/>
                    </a:cubicBezTo>
                    <a:cubicBezTo>
                      <a:pt x="232" y="0"/>
                      <a:pt x="232" y="0"/>
                      <a:pt x="232" y="0"/>
                    </a:cubicBezTo>
                  </a:path>
                </a:pathLst>
              </a:custGeom>
              <a:noFill/>
              <a:ln w="12700" cap="flat">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013" dirty="0"/>
              </a:p>
            </p:txBody>
          </p:sp>
          <p:sp>
            <p:nvSpPr>
              <p:cNvPr id="77" name="Oval 76"/>
              <p:cNvSpPr>
                <a:spLocks noChangeArrowheads="1"/>
              </p:cNvSpPr>
              <p:nvPr/>
            </p:nvSpPr>
            <p:spPr bwMode="auto">
              <a:xfrm>
                <a:off x="5039324" y="845525"/>
                <a:ext cx="77339" cy="77339"/>
              </a:xfrm>
              <a:prstGeom prst="ellipse">
                <a:avLst/>
              </a:prstGeom>
              <a:noFill/>
              <a:ln w="12700" cap="flat">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013" dirty="0"/>
              </a:p>
            </p:txBody>
          </p:sp>
          <p:sp>
            <p:nvSpPr>
              <p:cNvPr id="78" name="Oval 77"/>
              <p:cNvSpPr>
                <a:spLocks noChangeArrowheads="1"/>
              </p:cNvSpPr>
              <p:nvPr/>
            </p:nvSpPr>
            <p:spPr bwMode="auto">
              <a:xfrm>
                <a:off x="5308991" y="864860"/>
                <a:ext cx="38669" cy="38669"/>
              </a:xfrm>
              <a:prstGeom prst="ellipse">
                <a:avLst/>
              </a:prstGeom>
              <a:noFill/>
              <a:ln w="12700" cap="flat">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013" dirty="0"/>
              </a:p>
            </p:txBody>
          </p:sp>
          <p:sp>
            <p:nvSpPr>
              <p:cNvPr id="79" name="Oval 78"/>
              <p:cNvSpPr>
                <a:spLocks noChangeArrowheads="1"/>
              </p:cNvSpPr>
              <p:nvPr/>
            </p:nvSpPr>
            <p:spPr bwMode="auto">
              <a:xfrm>
                <a:off x="5385312" y="864860"/>
                <a:ext cx="38669" cy="38669"/>
              </a:xfrm>
              <a:prstGeom prst="ellipse">
                <a:avLst/>
              </a:prstGeom>
              <a:noFill/>
              <a:ln w="12700" cap="flat">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013" dirty="0"/>
              </a:p>
            </p:txBody>
          </p:sp>
          <p:sp>
            <p:nvSpPr>
              <p:cNvPr id="80" name="Oval 79"/>
              <p:cNvSpPr>
                <a:spLocks noChangeArrowheads="1"/>
              </p:cNvSpPr>
              <p:nvPr/>
            </p:nvSpPr>
            <p:spPr bwMode="auto">
              <a:xfrm>
                <a:off x="5462651" y="864860"/>
                <a:ext cx="38669" cy="38669"/>
              </a:xfrm>
              <a:prstGeom prst="ellipse">
                <a:avLst/>
              </a:prstGeom>
              <a:noFill/>
              <a:ln w="12700" cap="flat">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013" dirty="0"/>
              </a:p>
            </p:txBody>
          </p:sp>
          <p:sp>
            <p:nvSpPr>
              <p:cNvPr id="81" name="Freeform 80"/>
              <p:cNvSpPr>
                <a:spLocks/>
              </p:cNvSpPr>
              <p:nvPr/>
            </p:nvSpPr>
            <p:spPr bwMode="auto">
              <a:xfrm>
                <a:off x="5000654" y="961533"/>
                <a:ext cx="558670" cy="154677"/>
              </a:xfrm>
              <a:custGeom>
                <a:avLst/>
                <a:gdLst>
                  <a:gd name="T0" fmla="*/ 549 w 549"/>
                  <a:gd name="T1" fmla="*/ 0 h 152"/>
                  <a:gd name="T2" fmla="*/ 549 w 549"/>
                  <a:gd name="T3" fmla="*/ 152 h 152"/>
                  <a:gd name="T4" fmla="*/ 0 w 549"/>
                  <a:gd name="T5" fmla="*/ 152 h 152"/>
                  <a:gd name="T6" fmla="*/ 0 w 549"/>
                  <a:gd name="T7" fmla="*/ 0 h 152"/>
                </a:gdLst>
                <a:ahLst/>
                <a:cxnLst>
                  <a:cxn ang="0">
                    <a:pos x="T0" y="T1"/>
                  </a:cxn>
                  <a:cxn ang="0">
                    <a:pos x="T2" y="T3"/>
                  </a:cxn>
                  <a:cxn ang="0">
                    <a:pos x="T4" y="T5"/>
                  </a:cxn>
                  <a:cxn ang="0">
                    <a:pos x="T6" y="T7"/>
                  </a:cxn>
                </a:cxnLst>
                <a:rect l="0" t="0" r="r" b="b"/>
                <a:pathLst>
                  <a:path w="549" h="152">
                    <a:moveTo>
                      <a:pt x="549" y="0"/>
                    </a:moveTo>
                    <a:lnTo>
                      <a:pt x="549" y="152"/>
                    </a:lnTo>
                    <a:lnTo>
                      <a:pt x="0" y="152"/>
                    </a:lnTo>
                    <a:lnTo>
                      <a:pt x="0" y="0"/>
                    </a:lnTo>
                  </a:path>
                </a:pathLst>
              </a:custGeom>
              <a:noFill/>
              <a:ln w="12700" cap="flat">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013" dirty="0"/>
              </a:p>
            </p:txBody>
          </p:sp>
          <p:sp>
            <p:nvSpPr>
              <p:cNvPr id="82" name="Oval 81"/>
              <p:cNvSpPr>
                <a:spLocks noChangeArrowheads="1"/>
              </p:cNvSpPr>
              <p:nvPr/>
            </p:nvSpPr>
            <p:spPr bwMode="auto">
              <a:xfrm>
                <a:off x="5039324" y="1000202"/>
                <a:ext cx="77339" cy="77339"/>
              </a:xfrm>
              <a:prstGeom prst="ellipse">
                <a:avLst/>
              </a:prstGeom>
              <a:noFill/>
              <a:ln w="12700" cap="flat">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013" dirty="0"/>
              </a:p>
            </p:txBody>
          </p:sp>
          <p:sp>
            <p:nvSpPr>
              <p:cNvPr id="83" name="Oval 82"/>
              <p:cNvSpPr>
                <a:spLocks noChangeArrowheads="1"/>
              </p:cNvSpPr>
              <p:nvPr/>
            </p:nvSpPr>
            <p:spPr bwMode="auto">
              <a:xfrm>
                <a:off x="5308991" y="1019537"/>
                <a:ext cx="38669" cy="38669"/>
              </a:xfrm>
              <a:prstGeom prst="ellipse">
                <a:avLst/>
              </a:prstGeom>
              <a:noFill/>
              <a:ln w="12700" cap="flat">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013" dirty="0"/>
              </a:p>
            </p:txBody>
          </p:sp>
          <p:sp>
            <p:nvSpPr>
              <p:cNvPr id="84" name="Oval 83"/>
              <p:cNvSpPr>
                <a:spLocks noChangeArrowheads="1"/>
              </p:cNvSpPr>
              <p:nvPr/>
            </p:nvSpPr>
            <p:spPr bwMode="auto">
              <a:xfrm>
                <a:off x="5385312" y="1019537"/>
                <a:ext cx="38669" cy="38669"/>
              </a:xfrm>
              <a:prstGeom prst="ellipse">
                <a:avLst/>
              </a:prstGeom>
              <a:noFill/>
              <a:ln w="12700" cap="flat">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013" dirty="0"/>
              </a:p>
            </p:txBody>
          </p:sp>
          <p:sp>
            <p:nvSpPr>
              <p:cNvPr id="85" name="Oval 84"/>
              <p:cNvSpPr>
                <a:spLocks noChangeArrowheads="1"/>
              </p:cNvSpPr>
              <p:nvPr/>
            </p:nvSpPr>
            <p:spPr bwMode="auto">
              <a:xfrm>
                <a:off x="5462651" y="1019537"/>
                <a:ext cx="38669" cy="38669"/>
              </a:xfrm>
              <a:prstGeom prst="ellipse">
                <a:avLst/>
              </a:prstGeom>
              <a:noFill/>
              <a:ln w="12700" cap="flat">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013" dirty="0"/>
              </a:p>
            </p:txBody>
          </p:sp>
          <p:sp>
            <p:nvSpPr>
              <p:cNvPr id="86" name="Oval 85"/>
              <p:cNvSpPr>
                <a:spLocks noChangeArrowheads="1"/>
              </p:cNvSpPr>
              <p:nvPr/>
            </p:nvSpPr>
            <p:spPr bwMode="auto">
              <a:xfrm>
                <a:off x="5308991" y="1174214"/>
                <a:ext cx="38669" cy="38669"/>
              </a:xfrm>
              <a:prstGeom prst="ellipse">
                <a:avLst/>
              </a:prstGeom>
              <a:noFill/>
              <a:ln w="12700" cap="flat">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013" dirty="0"/>
              </a:p>
            </p:txBody>
          </p:sp>
          <p:sp>
            <p:nvSpPr>
              <p:cNvPr id="87" name="Oval 86"/>
              <p:cNvSpPr>
                <a:spLocks noChangeArrowheads="1"/>
              </p:cNvSpPr>
              <p:nvPr/>
            </p:nvSpPr>
            <p:spPr bwMode="auto">
              <a:xfrm>
                <a:off x="5385312" y="1174214"/>
                <a:ext cx="38669" cy="38669"/>
              </a:xfrm>
              <a:prstGeom prst="ellipse">
                <a:avLst/>
              </a:prstGeom>
              <a:noFill/>
              <a:ln w="12700" cap="flat">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013" dirty="0"/>
              </a:p>
            </p:txBody>
          </p:sp>
          <p:sp>
            <p:nvSpPr>
              <p:cNvPr id="88" name="Oval 87"/>
              <p:cNvSpPr>
                <a:spLocks noChangeArrowheads="1"/>
              </p:cNvSpPr>
              <p:nvPr/>
            </p:nvSpPr>
            <p:spPr bwMode="auto">
              <a:xfrm>
                <a:off x="5462651" y="1174214"/>
                <a:ext cx="38669" cy="38669"/>
              </a:xfrm>
              <a:prstGeom prst="ellipse">
                <a:avLst/>
              </a:prstGeom>
              <a:noFill/>
              <a:ln w="12700" cap="flat">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013" dirty="0"/>
              </a:p>
            </p:txBody>
          </p:sp>
          <p:sp>
            <p:nvSpPr>
              <p:cNvPr id="89" name="Oval 88"/>
              <p:cNvSpPr>
                <a:spLocks noChangeArrowheads="1"/>
              </p:cNvSpPr>
              <p:nvPr/>
            </p:nvSpPr>
            <p:spPr bwMode="auto">
              <a:xfrm>
                <a:off x="5039324" y="1154879"/>
                <a:ext cx="77339" cy="77339"/>
              </a:xfrm>
              <a:prstGeom prst="ellipse">
                <a:avLst/>
              </a:prstGeom>
              <a:noFill/>
              <a:ln w="12700" cap="flat">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013" dirty="0"/>
              </a:p>
            </p:txBody>
          </p:sp>
        </p:grpSp>
      </p:grpSp>
      <p:sp>
        <p:nvSpPr>
          <p:cNvPr id="59" name="Rectangle 58"/>
          <p:cNvSpPr/>
          <p:nvPr/>
        </p:nvSpPr>
        <p:spPr>
          <a:xfrm rot="16200000">
            <a:off x="291090" y="2666610"/>
            <a:ext cx="830788" cy="286613"/>
          </a:xfrm>
          <a:prstGeom prst="rect">
            <a:avLst/>
          </a:prstGeom>
        </p:spPr>
        <p:txBody>
          <a:bodyPr wrap="square">
            <a:spAutoFit/>
          </a:bodyPr>
          <a:lstStyle/>
          <a:p>
            <a:pPr algn="ctr"/>
            <a:r>
              <a:rPr lang="en-US" sz="1200" dirty="0" smtClean="0">
                <a:solidFill>
                  <a:schemeClr val="tx1">
                    <a:lumMod val="75000"/>
                    <a:lumOff val="25000"/>
                  </a:schemeClr>
                </a:solidFill>
              </a:rPr>
              <a:t>Value</a:t>
            </a:r>
            <a:endParaRPr lang="en-US" sz="1200" dirty="0">
              <a:solidFill>
                <a:schemeClr val="tx1">
                  <a:lumMod val="75000"/>
                  <a:lumOff val="25000"/>
                </a:schemeClr>
              </a:solidFill>
            </a:endParaRPr>
          </a:p>
        </p:txBody>
      </p:sp>
    </p:spTree>
    <p:extLst>
      <p:ext uri="{BB962C8B-B14F-4D97-AF65-F5344CB8AC3E}">
        <p14:creationId xmlns:p14="http://schemas.microsoft.com/office/powerpoint/2010/main" val="3421667034"/>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pPr algn="ctr"/>
            <a:r>
              <a:rPr lang="en-US" dirty="0"/>
              <a:t>Software Analytics Platform</a:t>
            </a:r>
          </a:p>
        </p:txBody>
      </p:sp>
      <p:grpSp>
        <p:nvGrpSpPr>
          <p:cNvPr id="4" name="Group 3"/>
          <p:cNvGrpSpPr/>
          <p:nvPr/>
        </p:nvGrpSpPr>
        <p:grpSpPr>
          <a:xfrm>
            <a:off x="-54209" y="1571089"/>
            <a:ext cx="6112368" cy="2106412"/>
            <a:chOff x="-54209" y="1571089"/>
            <a:chExt cx="6112368" cy="2106412"/>
          </a:xfrm>
        </p:grpSpPr>
        <p:sp>
          <p:nvSpPr>
            <p:cNvPr id="17" name="Pentagon 16"/>
            <p:cNvSpPr/>
            <p:nvPr/>
          </p:nvSpPr>
          <p:spPr>
            <a:xfrm>
              <a:off x="-54209" y="1571089"/>
              <a:ext cx="6112368" cy="2106412"/>
            </a:xfrm>
            <a:prstGeom prst="homePlate">
              <a:avLst>
                <a:gd name="adj" fmla="val 34332"/>
              </a:avLst>
            </a:prstGeom>
            <a:noFill/>
            <a:ln w="22225">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9" name="Group 118"/>
            <p:cNvGrpSpPr/>
            <p:nvPr/>
          </p:nvGrpSpPr>
          <p:grpSpPr>
            <a:xfrm>
              <a:off x="2995115" y="2455849"/>
              <a:ext cx="421288" cy="470165"/>
              <a:chOff x="4591050" y="3319463"/>
              <a:chExt cx="287338" cy="320675"/>
            </a:xfrm>
          </p:grpSpPr>
          <p:sp>
            <p:nvSpPr>
              <p:cNvPr id="120" name="Freeform 1"/>
              <p:cNvSpPr>
                <a:spLocks noChangeArrowheads="1"/>
              </p:cNvSpPr>
              <p:nvPr/>
            </p:nvSpPr>
            <p:spPr bwMode="auto">
              <a:xfrm>
                <a:off x="4759325" y="3514725"/>
                <a:ext cx="119063" cy="125413"/>
              </a:xfrm>
              <a:custGeom>
                <a:avLst/>
                <a:gdLst>
                  <a:gd name="T0" fmla="*/ 165 w 332"/>
                  <a:gd name="T1" fmla="*/ 349 h 350"/>
                  <a:gd name="T2" fmla="*/ 331 w 332"/>
                  <a:gd name="T3" fmla="*/ 110 h 350"/>
                  <a:gd name="T4" fmla="*/ 165 w 332"/>
                  <a:gd name="T5" fmla="*/ 110 h 350"/>
                  <a:gd name="T6" fmla="*/ 0 w 332"/>
                  <a:gd name="T7" fmla="*/ 119 h 350"/>
                  <a:gd name="T8" fmla="*/ 165 w 332"/>
                  <a:gd name="T9" fmla="*/ 349 h 350"/>
                </a:gdLst>
                <a:ahLst/>
                <a:cxnLst>
                  <a:cxn ang="0">
                    <a:pos x="T0" y="T1"/>
                  </a:cxn>
                  <a:cxn ang="0">
                    <a:pos x="T2" y="T3"/>
                  </a:cxn>
                  <a:cxn ang="0">
                    <a:pos x="T4" y="T5"/>
                  </a:cxn>
                  <a:cxn ang="0">
                    <a:pos x="T6" y="T7"/>
                  </a:cxn>
                  <a:cxn ang="0">
                    <a:pos x="T8" y="T9"/>
                  </a:cxn>
                </a:cxnLst>
                <a:rect l="0" t="0" r="r" b="b"/>
                <a:pathLst>
                  <a:path w="332" h="350">
                    <a:moveTo>
                      <a:pt x="165" y="349"/>
                    </a:moveTo>
                    <a:cubicBezTo>
                      <a:pt x="165" y="349"/>
                      <a:pt x="331" y="257"/>
                      <a:pt x="331" y="110"/>
                    </a:cubicBezTo>
                    <a:cubicBezTo>
                      <a:pt x="331" y="0"/>
                      <a:pt x="202" y="0"/>
                      <a:pt x="165" y="110"/>
                    </a:cubicBezTo>
                    <a:cubicBezTo>
                      <a:pt x="128" y="0"/>
                      <a:pt x="0" y="0"/>
                      <a:pt x="0" y="119"/>
                    </a:cubicBezTo>
                    <a:cubicBezTo>
                      <a:pt x="0" y="257"/>
                      <a:pt x="165" y="349"/>
                      <a:pt x="165" y="349"/>
                    </a:cubicBezTo>
                  </a:path>
                </a:pathLst>
              </a:custGeom>
              <a:grpFill/>
              <a:ln w="15875" cmpd="sng">
                <a:solidFill>
                  <a:srgbClr val="277FC1"/>
                </a:solidFill>
                <a:round/>
                <a:headEnd/>
                <a:tailEnd/>
              </a:ln>
              <a:extLst/>
            </p:spPr>
            <p:txBody>
              <a:bodyPr vert="horz" wrap="square" lIns="34286" tIns="17143" rIns="34286" bIns="17143" numCol="1" anchor="t" anchorCtr="0" compatLnSpc="1">
                <a:prstTxWarp prst="textNoShape">
                  <a:avLst/>
                </a:prstTxWarp>
              </a:bodyPr>
              <a:lstStyle/>
              <a:p>
                <a:endParaRPr lang="en-US" sz="675" dirty="0"/>
              </a:p>
            </p:txBody>
          </p:sp>
          <p:sp>
            <p:nvSpPr>
              <p:cNvPr id="121" name="Line 2"/>
              <p:cNvSpPr>
                <a:spLocks noChangeShapeType="1"/>
              </p:cNvSpPr>
              <p:nvPr/>
            </p:nvSpPr>
            <p:spPr bwMode="auto">
              <a:xfrm flipV="1">
                <a:off x="4748213" y="3467100"/>
                <a:ext cx="1587" cy="38100"/>
              </a:xfrm>
              <a:prstGeom prst="line">
                <a:avLst/>
              </a:prstGeom>
              <a:grpFill/>
              <a:ln w="15875" cmpd="sng">
                <a:solidFill>
                  <a:srgbClr val="277FC1"/>
                </a:solidFill>
                <a:round/>
                <a:headEnd/>
                <a:tailEnd/>
              </a:ln>
              <a:extLst/>
            </p:spPr>
            <p:txBody>
              <a:bodyPr vert="horz" wrap="square" lIns="34286" tIns="17143" rIns="34286" bIns="17143" numCol="1" anchor="t" anchorCtr="0" compatLnSpc="1">
                <a:prstTxWarp prst="textNoShape">
                  <a:avLst/>
                </a:prstTxWarp>
              </a:bodyPr>
              <a:lstStyle/>
              <a:p>
                <a:endParaRPr lang="en-US" sz="675" dirty="0"/>
              </a:p>
            </p:txBody>
          </p:sp>
          <p:sp>
            <p:nvSpPr>
              <p:cNvPr id="122" name="Freeform 3"/>
              <p:cNvSpPr>
                <a:spLocks noChangeArrowheads="1"/>
              </p:cNvSpPr>
              <p:nvPr/>
            </p:nvSpPr>
            <p:spPr bwMode="auto">
              <a:xfrm>
                <a:off x="4591050" y="3470275"/>
                <a:ext cx="142875" cy="133350"/>
              </a:xfrm>
              <a:custGeom>
                <a:avLst/>
                <a:gdLst>
                  <a:gd name="T0" fmla="*/ 263 w 395"/>
                  <a:gd name="T1" fmla="*/ 0 h 372"/>
                  <a:gd name="T2" fmla="*/ 263 w 395"/>
                  <a:gd name="T3" fmla="*/ 94 h 372"/>
                  <a:gd name="T4" fmla="*/ 73 w 395"/>
                  <a:gd name="T5" fmla="*/ 165 h 372"/>
                  <a:gd name="T6" fmla="*/ 0 w 395"/>
                  <a:gd name="T7" fmla="*/ 268 h 372"/>
                  <a:gd name="T8" fmla="*/ 0 w 395"/>
                  <a:gd name="T9" fmla="*/ 371 h 372"/>
                  <a:gd name="T10" fmla="*/ 394 w 395"/>
                  <a:gd name="T11" fmla="*/ 371 h 372"/>
                </a:gdLst>
                <a:ahLst/>
                <a:cxnLst>
                  <a:cxn ang="0">
                    <a:pos x="T0" y="T1"/>
                  </a:cxn>
                  <a:cxn ang="0">
                    <a:pos x="T2" y="T3"/>
                  </a:cxn>
                  <a:cxn ang="0">
                    <a:pos x="T4" y="T5"/>
                  </a:cxn>
                  <a:cxn ang="0">
                    <a:pos x="T6" y="T7"/>
                  </a:cxn>
                  <a:cxn ang="0">
                    <a:pos x="T8" y="T9"/>
                  </a:cxn>
                  <a:cxn ang="0">
                    <a:pos x="T10" y="T11"/>
                  </a:cxn>
                </a:cxnLst>
                <a:rect l="0" t="0" r="r" b="b"/>
                <a:pathLst>
                  <a:path w="395" h="372">
                    <a:moveTo>
                      <a:pt x="263" y="0"/>
                    </a:moveTo>
                    <a:lnTo>
                      <a:pt x="263" y="94"/>
                    </a:lnTo>
                    <a:lnTo>
                      <a:pt x="73" y="165"/>
                    </a:lnTo>
                    <a:cubicBezTo>
                      <a:pt x="30" y="180"/>
                      <a:pt x="0" y="222"/>
                      <a:pt x="0" y="268"/>
                    </a:cubicBezTo>
                    <a:lnTo>
                      <a:pt x="0" y="371"/>
                    </a:lnTo>
                    <a:lnTo>
                      <a:pt x="394" y="371"/>
                    </a:lnTo>
                  </a:path>
                </a:pathLst>
              </a:custGeom>
              <a:grpFill/>
              <a:ln w="15875" cmpd="sng">
                <a:solidFill>
                  <a:srgbClr val="277FC1"/>
                </a:solidFill>
                <a:round/>
                <a:headEnd/>
                <a:tailEnd/>
              </a:ln>
              <a:extLst/>
            </p:spPr>
            <p:txBody>
              <a:bodyPr vert="horz" wrap="square" lIns="34286" tIns="17143" rIns="34286" bIns="17143" numCol="1" anchor="t" anchorCtr="0" compatLnSpc="1">
                <a:prstTxWarp prst="textNoShape">
                  <a:avLst/>
                </a:prstTxWarp>
              </a:bodyPr>
              <a:lstStyle/>
              <a:p>
                <a:endParaRPr lang="en-US" sz="675" dirty="0"/>
              </a:p>
            </p:txBody>
          </p:sp>
          <p:sp>
            <p:nvSpPr>
              <p:cNvPr id="123" name="Freeform 4"/>
              <p:cNvSpPr>
                <a:spLocks noChangeArrowheads="1"/>
              </p:cNvSpPr>
              <p:nvPr/>
            </p:nvSpPr>
            <p:spPr bwMode="auto">
              <a:xfrm>
                <a:off x="4649788" y="3319463"/>
                <a:ext cx="133350" cy="158750"/>
              </a:xfrm>
              <a:custGeom>
                <a:avLst/>
                <a:gdLst>
                  <a:gd name="T0" fmla="*/ 368 w 369"/>
                  <a:gd name="T1" fmla="*/ 221 h 442"/>
                  <a:gd name="T2" fmla="*/ 343 w 369"/>
                  <a:gd name="T3" fmla="*/ 331 h 442"/>
                  <a:gd name="T4" fmla="*/ 276 w 369"/>
                  <a:gd name="T5" fmla="*/ 412 h 442"/>
                  <a:gd name="T6" fmla="*/ 184 w 369"/>
                  <a:gd name="T7" fmla="*/ 441 h 442"/>
                  <a:gd name="T8" fmla="*/ 92 w 369"/>
                  <a:gd name="T9" fmla="*/ 412 h 442"/>
                  <a:gd name="T10" fmla="*/ 25 w 369"/>
                  <a:gd name="T11" fmla="*/ 331 h 442"/>
                  <a:gd name="T12" fmla="*/ 0 w 369"/>
                  <a:gd name="T13" fmla="*/ 221 h 442"/>
                  <a:gd name="T14" fmla="*/ 25 w 369"/>
                  <a:gd name="T15" fmla="*/ 111 h 442"/>
                  <a:gd name="T16" fmla="*/ 92 w 369"/>
                  <a:gd name="T17" fmla="*/ 30 h 442"/>
                  <a:gd name="T18" fmla="*/ 184 w 369"/>
                  <a:gd name="T19" fmla="*/ 0 h 442"/>
                  <a:gd name="T20" fmla="*/ 276 w 369"/>
                  <a:gd name="T21" fmla="*/ 30 h 442"/>
                  <a:gd name="T22" fmla="*/ 343 w 369"/>
                  <a:gd name="T23" fmla="*/ 111 h 442"/>
                  <a:gd name="T24" fmla="*/ 368 w 369"/>
                  <a:gd name="T25" fmla="*/ 221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9" h="442">
                    <a:moveTo>
                      <a:pt x="368" y="221"/>
                    </a:moveTo>
                    <a:cubicBezTo>
                      <a:pt x="368" y="261"/>
                      <a:pt x="360" y="296"/>
                      <a:pt x="343" y="331"/>
                    </a:cubicBezTo>
                    <a:cubicBezTo>
                      <a:pt x="326" y="366"/>
                      <a:pt x="305" y="392"/>
                      <a:pt x="276" y="412"/>
                    </a:cubicBezTo>
                    <a:cubicBezTo>
                      <a:pt x="247" y="432"/>
                      <a:pt x="218" y="441"/>
                      <a:pt x="184" y="441"/>
                    </a:cubicBezTo>
                    <a:cubicBezTo>
                      <a:pt x="150" y="441"/>
                      <a:pt x="121" y="432"/>
                      <a:pt x="92" y="412"/>
                    </a:cubicBezTo>
                    <a:cubicBezTo>
                      <a:pt x="63" y="392"/>
                      <a:pt x="42" y="366"/>
                      <a:pt x="25" y="331"/>
                    </a:cubicBezTo>
                    <a:cubicBezTo>
                      <a:pt x="8" y="296"/>
                      <a:pt x="0" y="261"/>
                      <a:pt x="0" y="221"/>
                    </a:cubicBezTo>
                    <a:cubicBezTo>
                      <a:pt x="0" y="180"/>
                      <a:pt x="8" y="146"/>
                      <a:pt x="25" y="111"/>
                    </a:cubicBezTo>
                    <a:cubicBezTo>
                      <a:pt x="42" y="75"/>
                      <a:pt x="63" y="50"/>
                      <a:pt x="92" y="30"/>
                    </a:cubicBezTo>
                    <a:cubicBezTo>
                      <a:pt x="121" y="10"/>
                      <a:pt x="150" y="0"/>
                      <a:pt x="184" y="0"/>
                    </a:cubicBezTo>
                    <a:cubicBezTo>
                      <a:pt x="218" y="0"/>
                      <a:pt x="247" y="10"/>
                      <a:pt x="276" y="30"/>
                    </a:cubicBezTo>
                    <a:cubicBezTo>
                      <a:pt x="305" y="50"/>
                      <a:pt x="326" y="75"/>
                      <a:pt x="343" y="111"/>
                    </a:cubicBezTo>
                    <a:cubicBezTo>
                      <a:pt x="360" y="146"/>
                      <a:pt x="368" y="180"/>
                      <a:pt x="368" y="221"/>
                    </a:cubicBezTo>
                  </a:path>
                </a:pathLst>
              </a:custGeom>
              <a:grpFill/>
              <a:ln w="15875" cmpd="sng">
                <a:solidFill>
                  <a:srgbClr val="277FC1"/>
                </a:solidFill>
                <a:round/>
                <a:headEnd/>
                <a:tailEnd/>
              </a:ln>
              <a:extLst/>
            </p:spPr>
            <p:txBody>
              <a:bodyPr vert="horz" wrap="square" lIns="34286" tIns="17143" rIns="34286" bIns="17143" numCol="1" anchor="t" anchorCtr="0" compatLnSpc="1">
                <a:prstTxWarp prst="textNoShape">
                  <a:avLst/>
                </a:prstTxWarp>
              </a:bodyPr>
              <a:lstStyle/>
              <a:p>
                <a:endParaRPr lang="en-US" sz="675" dirty="0"/>
              </a:p>
            </p:txBody>
          </p:sp>
          <p:sp>
            <p:nvSpPr>
              <p:cNvPr id="124" name="Freeform 5"/>
              <p:cNvSpPr>
                <a:spLocks noChangeArrowheads="1"/>
              </p:cNvSpPr>
              <p:nvPr/>
            </p:nvSpPr>
            <p:spPr bwMode="auto">
              <a:xfrm>
                <a:off x="4651375" y="3367088"/>
                <a:ext cx="131763" cy="30162"/>
              </a:xfrm>
              <a:custGeom>
                <a:avLst/>
                <a:gdLst>
                  <a:gd name="T0" fmla="*/ 364 w 365"/>
                  <a:gd name="T1" fmla="*/ 69 h 84"/>
                  <a:gd name="T2" fmla="*/ 346 w 365"/>
                  <a:gd name="T3" fmla="*/ 71 h 84"/>
                  <a:gd name="T4" fmla="*/ 209 w 365"/>
                  <a:gd name="T5" fmla="*/ 0 h 84"/>
                  <a:gd name="T6" fmla="*/ 71 w 365"/>
                  <a:gd name="T7" fmla="*/ 71 h 84"/>
                  <a:gd name="T8" fmla="*/ 0 w 365"/>
                  <a:gd name="T9" fmla="*/ 53 h 84"/>
                </a:gdLst>
                <a:ahLst/>
                <a:cxnLst>
                  <a:cxn ang="0">
                    <a:pos x="T0" y="T1"/>
                  </a:cxn>
                  <a:cxn ang="0">
                    <a:pos x="T2" y="T3"/>
                  </a:cxn>
                  <a:cxn ang="0">
                    <a:pos x="T4" y="T5"/>
                  </a:cxn>
                  <a:cxn ang="0">
                    <a:pos x="T6" y="T7"/>
                  </a:cxn>
                  <a:cxn ang="0">
                    <a:pos x="T8" y="T9"/>
                  </a:cxn>
                </a:cxnLst>
                <a:rect l="0" t="0" r="r" b="b"/>
                <a:pathLst>
                  <a:path w="365" h="84">
                    <a:moveTo>
                      <a:pt x="364" y="69"/>
                    </a:moveTo>
                    <a:cubicBezTo>
                      <a:pt x="358" y="70"/>
                      <a:pt x="353" y="69"/>
                      <a:pt x="346" y="71"/>
                    </a:cubicBezTo>
                    <a:cubicBezTo>
                      <a:pt x="284" y="83"/>
                      <a:pt x="244" y="60"/>
                      <a:pt x="209" y="0"/>
                    </a:cubicBezTo>
                    <a:cubicBezTo>
                      <a:pt x="189" y="39"/>
                      <a:pt x="124" y="71"/>
                      <a:pt x="71" y="71"/>
                    </a:cubicBezTo>
                    <a:cubicBezTo>
                      <a:pt x="45" y="71"/>
                      <a:pt x="22" y="65"/>
                      <a:pt x="0" y="53"/>
                    </a:cubicBezTo>
                  </a:path>
                </a:pathLst>
              </a:custGeom>
              <a:grpFill/>
              <a:ln w="15875" cmpd="sng">
                <a:solidFill>
                  <a:srgbClr val="277FC1"/>
                </a:solidFill>
                <a:round/>
                <a:headEnd/>
                <a:tailEnd/>
              </a:ln>
              <a:extLst/>
            </p:spPr>
            <p:txBody>
              <a:bodyPr vert="horz" wrap="square" lIns="34286" tIns="17143" rIns="34286" bIns="17143" numCol="1" anchor="t" anchorCtr="0" compatLnSpc="1">
                <a:prstTxWarp prst="textNoShape">
                  <a:avLst/>
                </a:prstTxWarp>
              </a:bodyPr>
              <a:lstStyle/>
              <a:p>
                <a:endParaRPr lang="en-US" sz="675" dirty="0"/>
              </a:p>
            </p:txBody>
          </p:sp>
        </p:grpSp>
        <p:sp>
          <p:nvSpPr>
            <p:cNvPr id="125" name="Text Placeholder 2"/>
            <p:cNvSpPr txBox="1">
              <a:spLocks/>
            </p:cNvSpPr>
            <p:nvPr/>
          </p:nvSpPr>
          <p:spPr>
            <a:xfrm>
              <a:off x="3568353" y="2411418"/>
              <a:ext cx="2132651" cy="437833"/>
            </a:xfrm>
            <a:prstGeom prst="rect">
              <a:avLst/>
            </a:prstGeom>
          </p:spPr>
          <p:txBody>
            <a:bodyPr lIns="68573" tIns="0" rIns="68573" bIns="68573" anchor="b" anchorCtr="0">
              <a:noAutofit/>
            </a:bodyPr>
            <a:lstStyle>
              <a:lvl1pPr marL="0" indent="0" algn="l" defTabSz="685800" rtl="0" eaLnBrk="1" latinLnBrk="0" hangingPunct="1">
                <a:lnSpc>
                  <a:spcPct val="90000"/>
                </a:lnSpc>
                <a:spcBef>
                  <a:spcPts val="750"/>
                </a:spcBef>
                <a:buFontTx/>
                <a:buNone/>
                <a:defRPr lang="en-US" sz="2000" b="1" kern="1200" spc="-56" dirty="0" smtClean="0">
                  <a:solidFill>
                    <a:schemeClr val="tx2"/>
                  </a:solidFill>
                  <a:latin typeface="Helvetica Neue"/>
                  <a:ea typeface="Helvetica Neue Medium" charset="0"/>
                  <a:cs typeface="Helvetica Neue"/>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a:lstStyle>
            <a:p>
              <a:r>
                <a:rPr lang="en-US" sz="1400" b="0" spc="0" dirty="0">
                  <a:solidFill>
                    <a:schemeClr val="tx1">
                      <a:lumMod val="95000"/>
                      <a:lumOff val="5000"/>
                    </a:schemeClr>
                  </a:solidFill>
                </a:rPr>
                <a:t>Customer Experience</a:t>
              </a:r>
            </a:p>
          </p:txBody>
        </p:sp>
        <p:grpSp>
          <p:nvGrpSpPr>
            <p:cNvPr id="151" name="Group 150"/>
            <p:cNvGrpSpPr/>
            <p:nvPr/>
          </p:nvGrpSpPr>
          <p:grpSpPr>
            <a:xfrm>
              <a:off x="2984685" y="1730504"/>
              <a:ext cx="436743" cy="414428"/>
              <a:chOff x="8439589" y="3293717"/>
              <a:chExt cx="417510" cy="403797"/>
            </a:xfrm>
          </p:grpSpPr>
          <p:sp>
            <p:nvSpPr>
              <p:cNvPr id="152" name="Line 659"/>
              <p:cNvSpPr>
                <a:spLocks noChangeShapeType="1"/>
              </p:cNvSpPr>
              <p:nvPr/>
            </p:nvSpPr>
            <p:spPr bwMode="auto">
              <a:xfrm flipV="1">
                <a:off x="8487588" y="3301336"/>
                <a:ext cx="326085" cy="214089"/>
              </a:xfrm>
              <a:prstGeom prst="line">
                <a:avLst/>
              </a:prstGeom>
              <a:noFill/>
              <a:ln w="15875" cap="rnd" cmpd="sng">
                <a:solidFill>
                  <a:srgbClr val="175799"/>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53" name="Freeform 660"/>
              <p:cNvSpPr>
                <a:spLocks/>
              </p:cNvSpPr>
              <p:nvPr/>
            </p:nvSpPr>
            <p:spPr bwMode="auto">
              <a:xfrm>
                <a:off x="8748912" y="3293717"/>
                <a:ext cx="64760" cy="72379"/>
              </a:xfrm>
              <a:custGeom>
                <a:avLst/>
                <a:gdLst>
                  <a:gd name="T0" fmla="*/ 76 w 85"/>
                  <a:gd name="T1" fmla="*/ 95 h 95"/>
                  <a:gd name="T2" fmla="*/ 85 w 85"/>
                  <a:gd name="T3" fmla="*/ 10 h 95"/>
                  <a:gd name="T4" fmla="*/ 0 w 85"/>
                  <a:gd name="T5" fmla="*/ 0 h 95"/>
                </a:gdLst>
                <a:ahLst/>
                <a:cxnLst>
                  <a:cxn ang="0">
                    <a:pos x="T0" y="T1"/>
                  </a:cxn>
                  <a:cxn ang="0">
                    <a:pos x="T2" y="T3"/>
                  </a:cxn>
                  <a:cxn ang="0">
                    <a:pos x="T4" y="T5"/>
                  </a:cxn>
                </a:cxnLst>
                <a:rect l="0" t="0" r="r" b="b"/>
                <a:pathLst>
                  <a:path w="85" h="95">
                    <a:moveTo>
                      <a:pt x="76" y="95"/>
                    </a:moveTo>
                    <a:lnTo>
                      <a:pt x="85" y="10"/>
                    </a:lnTo>
                    <a:lnTo>
                      <a:pt x="0" y="0"/>
                    </a:lnTo>
                  </a:path>
                </a:pathLst>
              </a:custGeom>
              <a:noFill/>
              <a:ln w="15875" cap="rnd" cmpd="sng">
                <a:solidFill>
                  <a:srgbClr val="175799"/>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54" name="Line 661"/>
              <p:cNvSpPr>
                <a:spLocks noChangeShapeType="1"/>
              </p:cNvSpPr>
              <p:nvPr/>
            </p:nvSpPr>
            <p:spPr bwMode="auto">
              <a:xfrm>
                <a:off x="8439589" y="3697513"/>
                <a:ext cx="417510" cy="0"/>
              </a:xfrm>
              <a:prstGeom prst="line">
                <a:avLst/>
              </a:prstGeom>
              <a:noFill/>
              <a:ln w="15875" cap="rnd" cmpd="sng">
                <a:solidFill>
                  <a:srgbClr val="175799"/>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55" name="Rectangle 662"/>
              <p:cNvSpPr>
                <a:spLocks noChangeArrowheads="1"/>
              </p:cNvSpPr>
              <p:nvPr/>
            </p:nvSpPr>
            <p:spPr bwMode="auto">
              <a:xfrm>
                <a:off x="8467779" y="3639611"/>
                <a:ext cx="57903" cy="57903"/>
              </a:xfrm>
              <a:prstGeom prst="rect">
                <a:avLst/>
              </a:prstGeom>
              <a:noFill/>
              <a:ln w="15875" cap="rnd" cmpd="sng">
                <a:solidFill>
                  <a:srgbClr val="175799"/>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56" name="Rectangle 663"/>
              <p:cNvSpPr>
                <a:spLocks noChangeArrowheads="1"/>
              </p:cNvSpPr>
              <p:nvPr/>
            </p:nvSpPr>
            <p:spPr bwMode="auto">
              <a:xfrm>
                <a:off x="8569109" y="3567994"/>
                <a:ext cx="57141" cy="129520"/>
              </a:xfrm>
              <a:prstGeom prst="rect">
                <a:avLst/>
              </a:prstGeom>
              <a:noFill/>
              <a:ln w="15875" cap="rnd" cmpd="sng">
                <a:solidFill>
                  <a:srgbClr val="175799"/>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57" name="Rectangle 664"/>
              <p:cNvSpPr>
                <a:spLocks noChangeArrowheads="1"/>
              </p:cNvSpPr>
              <p:nvPr/>
            </p:nvSpPr>
            <p:spPr bwMode="auto">
              <a:xfrm>
                <a:off x="8669677" y="3495615"/>
                <a:ext cx="57903" cy="201899"/>
              </a:xfrm>
              <a:prstGeom prst="rect">
                <a:avLst/>
              </a:prstGeom>
              <a:noFill/>
              <a:ln w="15875" cap="rnd" cmpd="sng">
                <a:solidFill>
                  <a:srgbClr val="175799"/>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58" name="Rectangle 665"/>
              <p:cNvSpPr>
                <a:spLocks noChangeArrowheads="1"/>
              </p:cNvSpPr>
              <p:nvPr/>
            </p:nvSpPr>
            <p:spPr bwMode="auto">
              <a:xfrm>
                <a:off x="8771007" y="3423998"/>
                <a:ext cx="57141" cy="273515"/>
              </a:xfrm>
              <a:prstGeom prst="rect">
                <a:avLst/>
              </a:prstGeom>
              <a:noFill/>
              <a:ln w="15875" cap="rnd" cmpd="sng">
                <a:solidFill>
                  <a:srgbClr val="175799"/>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sp>
          <p:nvSpPr>
            <p:cNvPr id="161" name="Text Placeholder 2"/>
            <p:cNvSpPr txBox="1">
              <a:spLocks/>
            </p:cNvSpPr>
            <p:nvPr/>
          </p:nvSpPr>
          <p:spPr>
            <a:xfrm>
              <a:off x="3568353" y="1707099"/>
              <a:ext cx="2132651" cy="437833"/>
            </a:xfrm>
            <a:prstGeom prst="rect">
              <a:avLst/>
            </a:prstGeom>
          </p:spPr>
          <p:txBody>
            <a:bodyPr lIns="68573" tIns="0" rIns="68573" bIns="68573" anchor="b" anchorCtr="0">
              <a:noAutofit/>
            </a:bodyPr>
            <a:lstStyle>
              <a:lvl1pPr marL="0" indent="0" algn="l" defTabSz="685800" rtl="0" eaLnBrk="1" latinLnBrk="0" hangingPunct="1">
                <a:lnSpc>
                  <a:spcPct val="90000"/>
                </a:lnSpc>
                <a:spcBef>
                  <a:spcPts val="750"/>
                </a:spcBef>
                <a:buFontTx/>
                <a:buNone/>
                <a:defRPr lang="en-US" sz="2000" b="1" kern="1200" spc="-56" dirty="0" smtClean="0">
                  <a:solidFill>
                    <a:schemeClr val="tx2"/>
                  </a:solidFill>
                  <a:latin typeface="Helvetica Neue"/>
                  <a:ea typeface="Helvetica Neue Medium" charset="0"/>
                  <a:cs typeface="Helvetica Neue"/>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a:lstStyle>
            <a:p>
              <a:r>
                <a:rPr lang="en-US" sz="1400" b="0" spc="0" dirty="0" smtClean="0">
                  <a:solidFill>
                    <a:schemeClr val="tx1">
                      <a:lumMod val="95000"/>
                      <a:lumOff val="5000"/>
                    </a:schemeClr>
                  </a:solidFill>
                </a:rPr>
                <a:t>Business Success</a:t>
              </a:r>
              <a:endParaRPr lang="en-US" sz="1400" b="0" spc="0" dirty="0">
                <a:solidFill>
                  <a:schemeClr val="tx1">
                    <a:lumMod val="95000"/>
                    <a:lumOff val="5000"/>
                  </a:schemeClr>
                </a:solidFill>
              </a:endParaRPr>
            </a:p>
          </p:txBody>
        </p:sp>
        <p:grpSp>
          <p:nvGrpSpPr>
            <p:cNvPr id="104" name="Group 103"/>
            <p:cNvGrpSpPr/>
            <p:nvPr/>
          </p:nvGrpSpPr>
          <p:grpSpPr>
            <a:xfrm>
              <a:off x="2981478" y="3206475"/>
              <a:ext cx="441494" cy="305948"/>
              <a:chOff x="2472395" y="3770841"/>
              <a:chExt cx="1571498" cy="1089025"/>
            </a:xfrm>
          </p:grpSpPr>
          <p:grpSp>
            <p:nvGrpSpPr>
              <p:cNvPr id="105" name="Group 104"/>
              <p:cNvGrpSpPr/>
              <p:nvPr/>
            </p:nvGrpSpPr>
            <p:grpSpPr>
              <a:xfrm>
                <a:off x="2472395" y="3770841"/>
                <a:ext cx="1571498" cy="1089025"/>
                <a:chOff x="1924050" y="2517775"/>
                <a:chExt cx="180975" cy="125413"/>
              </a:xfrm>
            </p:grpSpPr>
            <p:sp>
              <p:nvSpPr>
                <p:cNvPr id="107" name="Line 86"/>
                <p:cNvSpPr>
                  <a:spLocks noChangeShapeType="1"/>
                </p:cNvSpPr>
                <p:nvPr/>
              </p:nvSpPr>
              <p:spPr bwMode="auto">
                <a:xfrm flipV="1">
                  <a:off x="2023939" y="2557590"/>
                  <a:ext cx="38100" cy="41275"/>
                </a:xfrm>
                <a:prstGeom prst="line">
                  <a:avLst/>
                </a:prstGeom>
                <a:noFill/>
                <a:ln w="15875" cap="rnd" cmpd="sng">
                  <a:solidFill>
                    <a:srgbClr val="36AEEA"/>
                  </a:solidFill>
                  <a:prstDash val="solid"/>
                  <a:round/>
                  <a:headEnd/>
                  <a:tailEnd/>
                </a:ln>
                <a:extLst>
                  <a:ext uri="{909E8E84-426E-40dd-AFC4-6F175D3DCCD1}">
                    <a14:hiddenFill xmlns:a14="http://schemas.microsoft.com/office/drawing/2010/main">
                      <a:noFill/>
                    </a14:hiddenFill>
                  </a:ext>
                </a:extLst>
              </p:spPr>
              <p:txBody>
                <a:bodyPr vert="horz" wrap="square" lIns="34286" tIns="17143" rIns="34286" bIns="17143" numCol="1" anchor="t" anchorCtr="0" compatLnSpc="1">
                  <a:prstTxWarp prst="textNoShape">
                    <a:avLst/>
                  </a:prstTxWarp>
                </a:bodyPr>
                <a:lstStyle/>
                <a:p>
                  <a:endParaRPr lang="en-US" sz="675" dirty="0"/>
                </a:p>
              </p:txBody>
            </p:sp>
            <p:sp>
              <p:nvSpPr>
                <p:cNvPr id="108" name="Line 87"/>
                <p:cNvSpPr>
                  <a:spLocks noChangeShapeType="1"/>
                </p:cNvSpPr>
                <p:nvPr/>
              </p:nvSpPr>
              <p:spPr bwMode="auto">
                <a:xfrm>
                  <a:off x="1938338" y="2611438"/>
                  <a:ext cx="15875" cy="1587"/>
                </a:xfrm>
                <a:prstGeom prst="line">
                  <a:avLst/>
                </a:prstGeom>
                <a:noFill/>
                <a:ln w="15875" cap="rnd" cmpd="sng">
                  <a:solidFill>
                    <a:srgbClr val="36AEEA"/>
                  </a:solidFill>
                  <a:prstDash val="solid"/>
                  <a:round/>
                  <a:headEnd/>
                  <a:tailEnd/>
                </a:ln>
                <a:extLst>
                  <a:ext uri="{909E8E84-426E-40dd-AFC4-6F175D3DCCD1}">
                    <a14:hiddenFill xmlns:a14="http://schemas.microsoft.com/office/drawing/2010/main">
                      <a:noFill/>
                    </a14:hiddenFill>
                  </a:ext>
                </a:extLst>
              </p:spPr>
              <p:txBody>
                <a:bodyPr vert="horz" wrap="square" lIns="34286" tIns="17143" rIns="34286" bIns="17143" numCol="1" anchor="t" anchorCtr="0" compatLnSpc="1">
                  <a:prstTxWarp prst="textNoShape">
                    <a:avLst/>
                  </a:prstTxWarp>
                </a:bodyPr>
                <a:lstStyle/>
                <a:p>
                  <a:endParaRPr lang="en-US" sz="675" dirty="0"/>
                </a:p>
              </p:txBody>
            </p:sp>
            <p:sp>
              <p:nvSpPr>
                <p:cNvPr id="109" name="Line 88"/>
                <p:cNvSpPr>
                  <a:spLocks noChangeShapeType="1"/>
                </p:cNvSpPr>
                <p:nvPr/>
              </p:nvSpPr>
              <p:spPr bwMode="auto">
                <a:xfrm flipH="1">
                  <a:off x="2071688" y="2611438"/>
                  <a:ext cx="19050" cy="1587"/>
                </a:xfrm>
                <a:prstGeom prst="line">
                  <a:avLst/>
                </a:prstGeom>
                <a:noFill/>
                <a:ln w="15875" cap="rnd" cmpd="sng">
                  <a:solidFill>
                    <a:srgbClr val="36AEEA"/>
                  </a:solidFill>
                  <a:prstDash val="solid"/>
                  <a:round/>
                  <a:headEnd/>
                  <a:tailEnd/>
                </a:ln>
                <a:extLst>
                  <a:ext uri="{909E8E84-426E-40dd-AFC4-6F175D3DCCD1}">
                    <a14:hiddenFill xmlns:a14="http://schemas.microsoft.com/office/drawing/2010/main">
                      <a:noFill/>
                    </a14:hiddenFill>
                  </a:ext>
                </a:extLst>
              </p:spPr>
              <p:txBody>
                <a:bodyPr vert="horz" wrap="square" lIns="34286" tIns="17143" rIns="34286" bIns="17143" numCol="1" anchor="t" anchorCtr="0" compatLnSpc="1">
                  <a:prstTxWarp prst="textNoShape">
                    <a:avLst/>
                  </a:prstTxWarp>
                </a:bodyPr>
                <a:lstStyle/>
                <a:p>
                  <a:endParaRPr lang="en-US" sz="675" dirty="0"/>
                </a:p>
              </p:txBody>
            </p:sp>
            <p:sp>
              <p:nvSpPr>
                <p:cNvPr id="110" name="Line 89"/>
                <p:cNvSpPr>
                  <a:spLocks noChangeShapeType="1"/>
                </p:cNvSpPr>
                <p:nvPr/>
              </p:nvSpPr>
              <p:spPr bwMode="auto">
                <a:xfrm flipH="1">
                  <a:off x="2066925" y="2579688"/>
                  <a:ext cx="17463" cy="6350"/>
                </a:xfrm>
                <a:prstGeom prst="line">
                  <a:avLst/>
                </a:prstGeom>
                <a:noFill/>
                <a:ln w="15875" cap="rnd" cmpd="sng">
                  <a:solidFill>
                    <a:srgbClr val="36AEEA"/>
                  </a:solidFill>
                  <a:prstDash val="solid"/>
                  <a:round/>
                  <a:headEnd/>
                  <a:tailEnd/>
                </a:ln>
                <a:extLst>
                  <a:ext uri="{909E8E84-426E-40dd-AFC4-6F175D3DCCD1}">
                    <a14:hiddenFill xmlns:a14="http://schemas.microsoft.com/office/drawing/2010/main">
                      <a:noFill/>
                    </a14:hiddenFill>
                  </a:ext>
                </a:extLst>
              </p:spPr>
              <p:txBody>
                <a:bodyPr vert="horz" wrap="square" lIns="34286" tIns="17143" rIns="34286" bIns="17143" numCol="1" anchor="t" anchorCtr="0" compatLnSpc="1">
                  <a:prstTxWarp prst="textNoShape">
                    <a:avLst/>
                  </a:prstTxWarp>
                </a:bodyPr>
                <a:lstStyle/>
                <a:p>
                  <a:endParaRPr lang="en-US" sz="675" dirty="0"/>
                </a:p>
              </p:txBody>
            </p:sp>
            <p:sp>
              <p:nvSpPr>
                <p:cNvPr id="111" name="Line 90"/>
                <p:cNvSpPr>
                  <a:spLocks noChangeShapeType="1"/>
                </p:cNvSpPr>
                <p:nvPr/>
              </p:nvSpPr>
              <p:spPr bwMode="auto">
                <a:xfrm flipH="1">
                  <a:off x="2033588" y="2540000"/>
                  <a:ext cx="9525" cy="14288"/>
                </a:xfrm>
                <a:prstGeom prst="line">
                  <a:avLst/>
                </a:prstGeom>
                <a:noFill/>
                <a:ln w="15875" cap="rnd" cmpd="sng">
                  <a:solidFill>
                    <a:srgbClr val="36AEEA"/>
                  </a:solidFill>
                  <a:prstDash val="solid"/>
                  <a:round/>
                  <a:headEnd/>
                  <a:tailEnd/>
                </a:ln>
                <a:extLst>
                  <a:ext uri="{909E8E84-426E-40dd-AFC4-6F175D3DCCD1}">
                    <a14:hiddenFill xmlns:a14="http://schemas.microsoft.com/office/drawing/2010/main">
                      <a:noFill/>
                    </a14:hiddenFill>
                  </a:ext>
                </a:extLst>
              </p:spPr>
              <p:txBody>
                <a:bodyPr vert="horz" wrap="square" lIns="34286" tIns="17143" rIns="34286" bIns="17143" numCol="1" anchor="t" anchorCtr="0" compatLnSpc="1">
                  <a:prstTxWarp prst="textNoShape">
                    <a:avLst/>
                  </a:prstTxWarp>
                </a:bodyPr>
                <a:lstStyle/>
                <a:p>
                  <a:endParaRPr lang="en-US" sz="675" dirty="0"/>
                </a:p>
              </p:txBody>
            </p:sp>
            <p:sp>
              <p:nvSpPr>
                <p:cNvPr id="112" name="Line 91"/>
                <p:cNvSpPr>
                  <a:spLocks noChangeShapeType="1"/>
                </p:cNvSpPr>
                <p:nvPr/>
              </p:nvSpPr>
              <p:spPr bwMode="auto">
                <a:xfrm>
                  <a:off x="2012950" y="2533650"/>
                  <a:ext cx="1588" cy="15875"/>
                </a:xfrm>
                <a:prstGeom prst="line">
                  <a:avLst/>
                </a:prstGeom>
                <a:noFill/>
                <a:ln w="15875" cap="rnd" cmpd="sng">
                  <a:solidFill>
                    <a:srgbClr val="36AEEA"/>
                  </a:solidFill>
                  <a:prstDash val="solid"/>
                  <a:round/>
                  <a:headEnd/>
                  <a:tailEnd/>
                </a:ln>
                <a:extLst>
                  <a:ext uri="{909E8E84-426E-40dd-AFC4-6F175D3DCCD1}">
                    <a14:hiddenFill xmlns:a14="http://schemas.microsoft.com/office/drawing/2010/main">
                      <a:noFill/>
                    </a14:hiddenFill>
                  </a:ext>
                </a:extLst>
              </p:spPr>
              <p:txBody>
                <a:bodyPr vert="horz" wrap="square" lIns="34286" tIns="17143" rIns="34286" bIns="17143" numCol="1" anchor="t" anchorCtr="0" compatLnSpc="1">
                  <a:prstTxWarp prst="textNoShape">
                    <a:avLst/>
                  </a:prstTxWarp>
                </a:bodyPr>
                <a:lstStyle/>
                <a:p>
                  <a:endParaRPr lang="en-US" sz="675" dirty="0"/>
                </a:p>
              </p:txBody>
            </p:sp>
            <p:sp>
              <p:nvSpPr>
                <p:cNvPr id="113" name="Line 92"/>
                <p:cNvSpPr>
                  <a:spLocks noChangeShapeType="1"/>
                </p:cNvSpPr>
                <p:nvPr/>
              </p:nvSpPr>
              <p:spPr bwMode="auto">
                <a:xfrm>
                  <a:off x="1984375" y="2540000"/>
                  <a:ext cx="6350" cy="14288"/>
                </a:xfrm>
                <a:prstGeom prst="line">
                  <a:avLst/>
                </a:prstGeom>
                <a:noFill/>
                <a:ln w="15875" cap="rnd" cmpd="sng">
                  <a:solidFill>
                    <a:srgbClr val="36AEEA"/>
                  </a:solidFill>
                  <a:prstDash val="solid"/>
                  <a:round/>
                  <a:headEnd/>
                  <a:tailEnd/>
                </a:ln>
                <a:extLst>
                  <a:ext uri="{909E8E84-426E-40dd-AFC4-6F175D3DCCD1}">
                    <a14:hiddenFill xmlns:a14="http://schemas.microsoft.com/office/drawing/2010/main">
                      <a:noFill/>
                    </a14:hiddenFill>
                  </a:ext>
                </a:extLst>
              </p:spPr>
              <p:txBody>
                <a:bodyPr vert="horz" wrap="square" lIns="34286" tIns="17143" rIns="34286" bIns="17143" numCol="1" anchor="t" anchorCtr="0" compatLnSpc="1">
                  <a:prstTxWarp prst="textNoShape">
                    <a:avLst/>
                  </a:prstTxWarp>
                </a:bodyPr>
                <a:lstStyle/>
                <a:p>
                  <a:endParaRPr lang="en-US" sz="675" dirty="0"/>
                </a:p>
              </p:txBody>
            </p:sp>
            <p:sp>
              <p:nvSpPr>
                <p:cNvPr id="114" name="Line 93"/>
                <p:cNvSpPr>
                  <a:spLocks noChangeShapeType="1"/>
                </p:cNvSpPr>
                <p:nvPr/>
              </p:nvSpPr>
              <p:spPr bwMode="auto">
                <a:xfrm>
                  <a:off x="1960563" y="2555875"/>
                  <a:ext cx="11112" cy="11113"/>
                </a:xfrm>
                <a:prstGeom prst="line">
                  <a:avLst/>
                </a:prstGeom>
                <a:noFill/>
                <a:ln w="15875" cap="rnd" cmpd="sng">
                  <a:solidFill>
                    <a:srgbClr val="36AEEA"/>
                  </a:solidFill>
                  <a:prstDash val="solid"/>
                  <a:round/>
                  <a:headEnd/>
                  <a:tailEnd/>
                </a:ln>
                <a:extLst>
                  <a:ext uri="{909E8E84-426E-40dd-AFC4-6F175D3DCCD1}">
                    <a14:hiddenFill xmlns:a14="http://schemas.microsoft.com/office/drawing/2010/main">
                      <a:noFill/>
                    </a14:hiddenFill>
                  </a:ext>
                </a:extLst>
              </p:spPr>
              <p:txBody>
                <a:bodyPr vert="horz" wrap="square" lIns="34286" tIns="17143" rIns="34286" bIns="17143" numCol="1" anchor="t" anchorCtr="0" compatLnSpc="1">
                  <a:prstTxWarp prst="textNoShape">
                    <a:avLst/>
                  </a:prstTxWarp>
                </a:bodyPr>
                <a:lstStyle/>
                <a:p>
                  <a:endParaRPr lang="en-US" sz="675" dirty="0"/>
                </a:p>
              </p:txBody>
            </p:sp>
            <p:sp>
              <p:nvSpPr>
                <p:cNvPr id="115" name="Line 94"/>
                <p:cNvSpPr>
                  <a:spLocks noChangeShapeType="1"/>
                </p:cNvSpPr>
                <p:nvPr/>
              </p:nvSpPr>
              <p:spPr bwMode="auto">
                <a:xfrm>
                  <a:off x="1944688" y="2579688"/>
                  <a:ext cx="14287" cy="6350"/>
                </a:xfrm>
                <a:prstGeom prst="line">
                  <a:avLst/>
                </a:prstGeom>
                <a:noFill/>
                <a:ln w="15875" cap="rnd" cmpd="sng">
                  <a:solidFill>
                    <a:srgbClr val="36AEEA"/>
                  </a:solidFill>
                  <a:prstDash val="solid"/>
                  <a:round/>
                  <a:headEnd/>
                  <a:tailEnd/>
                </a:ln>
                <a:extLst>
                  <a:ext uri="{909E8E84-426E-40dd-AFC4-6F175D3DCCD1}">
                    <a14:hiddenFill xmlns:a14="http://schemas.microsoft.com/office/drawing/2010/main">
                      <a:noFill/>
                    </a14:hiddenFill>
                  </a:ext>
                </a:extLst>
              </p:spPr>
              <p:txBody>
                <a:bodyPr vert="horz" wrap="square" lIns="34286" tIns="17143" rIns="34286" bIns="17143" numCol="1" anchor="t" anchorCtr="0" compatLnSpc="1">
                  <a:prstTxWarp prst="textNoShape">
                    <a:avLst/>
                  </a:prstTxWarp>
                </a:bodyPr>
                <a:lstStyle/>
                <a:p>
                  <a:endParaRPr lang="en-US" sz="675" dirty="0"/>
                </a:p>
              </p:txBody>
            </p:sp>
            <p:sp>
              <p:nvSpPr>
                <p:cNvPr id="116" name="Freeform 95"/>
                <p:cNvSpPr>
                  <a:spLocks noChangeArrowheads="1"/>
                </p:cNvSpPr>
                <p:nvPr/>
              </p:nvSpPr>
              <p:spPr bwMode="auto">
                <a:xfrm>
                  <a:off x="1924050" y="2517775"/>
                  <a:ext cx="180975" cy="125413"/>
                </a:xfrm>
                <a:custGeom>
                  <a:avLst/>
                  <a:gdLst>
                    <a:gd name="T0" fmla="*/ 250 w 502"/>
                    <a:gd name="T1" fmla="*/ 0 h 347"/>
                    <a:gd name="T2" fmla="*/ 0 w 502"/>
                    <a:gd name="T3" fmla="*/ 251 h 347"/>
                    <a:gd name="T4" fmla="*/ 0 w 502"/>
                    <a:gd name="T5" fmla="*/ 346 h 347"/>
                    <a:gd name="T6" fmla="*/ 501 w 502"/>
                    <a:gd name="T7" fmla="*/ 346 h 347"/>
                    <a:gd name="T8" fmla="*/ 501 w 502"/>
                    <a:gd name="T9" fmla="*/ 251 h 347"/>
                    <a:gd name="T10" fmla="*/ 250 w 502"/>
                    <a:gd name="T11" fmla="*/ 0 h 347"/>
                  </a:gdLst>
                  <a:ahLst/>
                  <a:cxnLst>
                    <a:cxn ang="0">
                      <a:pos x="T0" y="T1"/>
                    </a:cxn>
                    <a:cxn ang="0">
                      <a:pos x="T2" y="T3"/>
                    </a:cxn>
                    <a:cxn ang="0">
                      <a:pos x="T4" y="T5"/>
                    </a:cxn>
                    <a:cxn ang="0">
                      <a:pos x="T6" y="T7"/>
                    </a:cxn>
                    <a:cxn ang="0">
                      <a:pos x="T8" y="T9"/>
                    </a:cxn>
                    <a:cxn ang="0">
                      <a:pos x="T10" y="T11"/>
                    </a:cxn>
                  </a:cxnLst>
                  <a:rect l="0" t="0" r="r" b="b"/>
                  <a:pathLst>
                    <a:path w="502" h="347">
                      <a:moveTo>
                        <a:pt x="250" y="0"/>
                      </a:moveTo>
                      <a:cubicBezTo>
                        <a:pt x="112" y="0"/>
                        <a:pt x="0" y="113"/>
                        <a:pt x="0" y="251"/>
                      </a:cubicBezTo>
                      <a:lnTo>
                        <a:pt x="0" y="346"/>
                      </a:lnTo>
                      <a:lnTo>
                        <a:pt x="501" y="346"/>
                      </a:lnTo>
                      <a:lnTo>
                        <a:pt x="501" y="251"/>
                      </a:lnTo>
                      <a:cubicBezTo>
                        <a:pt x="501" y="113"/>
                        <a:pt x="389" y="0"/>
                        <a:pt x="250" y="0"/>
                      </a:cubicBezTo>
                    </a:path>
                  </a:pathLst>
                </a:custGeom>
                <a:noFill/>
                <a:ln w="15875" cap="rnd" cmpd="sng">
                  <a:solidFill>
                    <a:srgbClr val="36AEEA"/>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34286" tIns="17143" rIns="34286" bIns="17143" numCol="1" anchor="t" anchorCtr="0" compatLnSpc="1">
                  <a:prstTxWarp prst="textNoShape">
                    <a:avLst/>
                  </a:prstTxWarp>
                </a:bodyPr>
                <a:lstStyle/>
                <a:p>
                  <a:endParaRPr lang="en-US" sz="675" dirty="0"/>
                </a:p>
              </p:txBody>
            </p:sp>
          </p:grpSp>
          <p:sp>
            <p:nvSpPr>
              <p:cNvPr id="106" name="Oval 105"/>
              <p:cNvSpPr/>
              <p:nvPr/>
            </p:nvSpPr>
            <p:spPr>
              <a:xfrm>
                <a:off x="3143845" y="4441826"/>
                <a:ext cx="228598" cy="228598"/>
              </a:xfrm>
              <a:prstGeom prst="ellipse">
                <a:avLst/>
              </a:prstGeom>
              <a:noFill/>
              <a:ln w="15875" cap="rnd" cmpd="sng">
                <a:solidFill>
                  <a:srgbClr val="36AEEA"/>
                </a:solidFill>
                <a:prstDash val="solid"/>
                <a:round/>
                <a:headEnd/>
                <a:tailEnd/>
              </a:ln>
            </p:spPr>
            <p:txBody>
              <a:bodyPr vert="horz" wrap="square" lIns="34286" tIns="17143" rIns="34286" bIns="17143" numCol="1" anchor="t" anchorCtr="0" compatLnSpc="1">
                <a:prstTxWarp prst="textNoShape">
                  <a:avLst/>
                </a:prstTxWarp>
              </a:bodyPr>
              <a:lstStyle/>
              <a:p>
                <a:endParaRPr lang="en-US" sz="675" dirty="0">
                  <a:solidFill>
                    <a:schemeClr val="tx1"/>
                  </a:solidFill>
                </a:endParaRPr>
              </a:p>
            </p:txBody>
          </p:sp>
        </p:grpSp>
        <p:sp>
          <p:nvSpPr>
            <p:cNvPr id="212" name="Text Placeholder 2"/>
            <p:cNvSpPr txBox="1">
              <a:spLocks/>
            </p:cNvSpPr>
            <p:nvPr/>
          </p:nvSpPr>
          <p:spPr>
            <a:xfrm>
              <a:off x="3568353" y="3104331"/>
              <a:ext cx="2132651" cy="437833"/>
            </a:xfrm>
            <a:prstGeom prst="rect">
              <a:avLst/>
            </a:prstGeom>
          </p:spPr>
          <p:txBody>
            <a:bodyPr lIns="68573" tIns="0" rIns="68573" bIns="68573" anchor="b" anchorCtr="0">
              <a:noAutofit/>
            </a:bodyPr>
            <a:lstStyle>
              <a:lvl1pPr marL="0" indent="0" algn="l" defTabSz="685800" rtl="0" eaLnBrk="1" latinLnBrk="0" hangingPunct="1">
                <a:lnSpc>
                  <a:spcPct val="90000"/>
                </a:lnSpc>
                <a:spcBef>
                  <a:spcPts val="750"/>
                </a:spcBef>
                <a:buFontTx/>
                <a:buNone/>
                <a:defRPr lang="en-US" sz="2000" b="1" kern="1200" spc="-56" dirty="0" smtClean="0">
                  <a:solidFill>
                    <a:schemeClr val="tx2"/>
                  </a:solidFill>
                  <a:latin typeface="Helvetica Neue"/>
                  <a:ea typeface="Helvetica Neue Medium" charset="0"/>
                  <a:cs typeface="Helvetica Neue"/>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a:lstStyle>
            <a:p>
              <a:r>
                <a:rPr lang="en-US" sz="1400" b="0" spc="0" dirty="0" smtClean="0">
                  <a:solidFill>
                    <a:schemeClr val="tx1">
                      <a:lumMod val="95000"/>
                      <a:lumOff val="5000"/>
                    </a:schemeClr>
                  </a:solidFill>
                </a:rPr>
                <a:t>App Performance</a:t>
              </a:r>
              <a:endParaRPr lang="en-US" sz="1400" b="0" spc="0" dirty="0">
                <a:solidFill>
                  <a:schemeClr val="tx1">
                    <a:lumMod val="95000"/>
                    <a:lumOff val="5000"/>
                  </a:schemeClr>
                </a:solidFill>
              </a:endParaRPr>
            </a:p>
          </p:txBody>
        </p:sp>
      </p:grpSp>
      <p:grpSp>
        <p:nvGrpSpPr>
          <p:cNvPr id="3" name="Group 2"/>
          <p:cNvGrpSpPr/>
          <p:nvPr/>
        </p:nvGrpSpPr>
        <p:grpSpPr>
          <a:xfrm>
            <a:off x="-811105" y="1554155"/>
            <a:ext cx="3430479" cy="2954998"/>
            <a:chOff x="-811105" y="1554155"/>
            <a:chExt cx="3430479" cy="2954998"/>
          </a:xfrm>
        </p:grpSpPr>
        <p:sp>
          <p:nvSpPr>
            <p:cNvPr id="71" name="Pentagon 70"/>
            <p:cNvSpPr/>
            <p:nvPr/>
          </p:nvSpPr>
          <p:spPr>
            <a:xfrm>
              <a:off x="-371475" y="1554155"/>
              <a:ext cx="2990849" cy="718204"/>
            </a:xfrm>
            <a:prstGeom prst="homePlate">
              <a:avLst>
                <a:gd name="adj" fmla="val 34969"/>
              </a:avLst>
            </a:prstGeom>
            <a:solidFill>
              <a:srgbClr val="185CA0"/>
            </a:solidFill>
            <a:ln>
              <a:noFill/>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72" name="Pentagon 71"/>
            <p:cNvSpPr/>
            <p:nvPr/>
          </p:nvSpPr>
          <p:spPr>
            <a:xfrm>
              <a:off x="-371475" y="2267596"/>
              <a:ext cx="2990849" cy="718204"/>
            </a:xfrm>
            <a:prstGeom prst="homePlate">
              <a:avLst>
                <a:gd name="adj" fmla="val 34969"/>
              </a:avLst>
            </a:prstGeom>
            <a:solidFill>
              <a:srgbClr val="277FC1"/>
            </a:solidFill>
            <a:ln>
              <a:noFill/>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02" name="Pentagon 101"/>
            <p:cNvSpPr/>
            <p:nvPr/>
          </p:nvSpPr>
          <p:spPr>
            <a:xfrm>
              <a:off x="-371475" y="2983388"/>
              <a:ext cx="2990849" cy="718204"/>
            </a:xfrm>
            <a:prstGeom prst="homePlate">
              <a:avLst>
                <a:gd name="adj" fmla="val 34969"/>
              </a:avLst>
            </a:prstGeom>
            <a:solidFill>
              <a:srgbClr val="36AEEA"/>
            </a:solidFill>
            <a:ln>
              <a:noFill/>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grpSp>
          <p:nvGrpSpPr>
            <p:cNvPr id="15" name="Group 14"/>
            <p:cNvGrpSpPr/>
            <p:nvPr/>
          </p:nvGrpSpPr>
          <p:grpSpPr>
            <a:xfrm>
              <a:off x="638913" y="2425752"/>
              <a:ext cx="1239210" cy="404805"/>
              <a:chOff x="372213" y="2425752"/>
              <a:chExt cx="1239210" cy="404805"/>
            </a:xfrm>
          </p:grpSpPr>
          <p:sp>
            <p:nvSpPr>
              <p:cNvPr id="176" name="Rectangle 175"/>
              <p:cNvSpPr/>
              <p:nvPr/>
            </p:nvSpPr>
            <p:spPr>
              <a:xfrm>
                <a:off x="372213" y="2475870"/>
                <a:ext cx="751217" cy="301103"/>
              </a:xfrm>
              <a:prstGeom prst="rect">
                <a:avLst/>
              </a:prstGeom>
            </p:spPr>
            <p:txBody>
              <a:bodyPr wrap="square" anchor="ctr">
                <a:spAutoFit/>
              </a:bodyPr>
              <a:lstStyle/>
              <a:p>
                <a:pPr algn="r"/>
                <a:r>
                  <a:rPr lang="en-US" dirty="0">
                    <a:solidFill>
                      <a:schemeClr val="bg1"/>
                    </a:solidFill>
                  </a:rPr>
                  <a:t>U</a:t>
                </a:r>
                <a:r>
                  <a:rPr lang="en-US" dirty="0" smtClean="0">
                    <a:solidFill>
                      <a:schemeClr val="bg1"/>
                    </a:solidFill>
                  </a:rPr>
                  <a:t>sers</a:t>
                </a:r>
                <a:endParaRPr lang="en-US" dirty="0">
                  <a:solidFill>
                    <a:schemeClr val="bg1"/>
                  </a:solidFill>
                </a:endParaRPr>
              </a:p>
            </p:txBody>
          </p:sp>
          <p:grpSp>
            <p:nvGrpSpPr>
              <p:cNvPr id="177" name="Group 4"/>
              <p:cNvGrpSpPr>
                <a:grpSpLocks noChangeAspect="1"/>
              </p:cNvGrpSpPr>
              <p:nvPr/>
            </p:nvGrpSpPr>
            <p:grpSpPr bwMode="auto">
              <a:xfrm>
                <a:off x="1174720" y="2425752"/>
                <a:ext cx="436703" cy="404805"/>
                <a:chOff x="-908" y="1627"/>
                <a:chExt cx="753" cy="698"/>
              </a:xfrm>
            </p:grpSpPr>
            <p:sp>
              <p:nvSpPr>
                <p:cNvPr id="178" name="Freeform 5"/>
                <p:cNvSpPr>
                  <a:spLocks/>
                </p:cNvSpPr>
                <p:nvPr/>
              </p:nvSpPr>
              <p:spPr bwMode="auto">
                <a:xfrm>
                  <a:off x="-660" y="1876"/>
                  <a:ext cx="257" cy="449"/>
                </a:xfrm>
                <a:custGeom>
                  <a:avLst/>
                  <a:gdLst>
                    <a:gd name="T0" fmla="*/ 0 w 108"/>
                    <a:gd name="T1" fmla="*/ 0 h 188"/>
                    <a:gd name="T2" fmla="*/ 108 w 108"/>
                    <a:gd name="T3" fmla="*/ 0 h 188"/>
                    <a:gd name="T4" fmla="*/ 108 w 108"/>
                    <a:gd name="T5" fmla="*/ 77 h 188"/>
                    <a:gd name="T6" fmla="*/ 84 w 108"/>
                    <a:gd name="T7" fmla="*/ 107 h 188"/>
                    <a:gd name="T8" fmla="*/ 84 w 108"/>
                    <a:gd name="T9" fmla="*/ 188 h 188"/>
                    <a:gd name="T10" fmla="*/ 24 w 108"/>
                    <a:gd name="T11" fmla="*/ 188 h 188"/>
                    <a:gd name="T12" fmla="*/ 24 w 108"/>
                    <a:gd name="T13" fmla="*/ 107 h 188"/>
                    <a:gd name="T14" fmla="*/ 0 w 108"/>
                    <a:gd name="T15" fmla="*/ 77 h 188"/>
                    <a:gd name="T16" fmla="*/ 0 w 108"/>
                    <a:gd name="T17" fmla="*/ 0 h 188"/>
                    <a:gd name="T18" fmla="*/ 0 w 108"/>
                    <a:gd name="T19" fmla="*/ 0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8" h="188">
                      <a:moveTo>
                        <a:pt x="0" y="0"/>
                      </a:moveTo>
                      <a:cubicBezTo>
                        <a:pt x="108" y="0"/>
                        <a:pt x="108" y="0"/>
                        <a:pt x="108" y="0"/>
                      </a:cubicBezTo>
                      <a:cubicBezTo>
                        <a:pt x="108" y="76"/>
                        <a:pt x="108" y="77"/>
                        <a:pt x="108" y="77"/>
                      </a:cubicBezTo>
                      <a:cubicBezTo>
                        <a:pt x="108" y="93"/>
                        <a:pt x="100" y="107"/>
                        <a:pt x="84" y="107"/>
                      </a:cubicBezTo>
                      <a:cubicBezTo>
                        <a:pt x="84" y="188"/>
                        <a:pt x="84" y="188"/>
                        <a:pt x="84" y="188"/>
                      </a:cubicBezTo>
                      <a:cubicBezTo>
                        <a:pt x="24" y="188"/>
                        <a:pt x="24" y="188"/>
                        <a:pt x="24" y="188"/>
                      </a:cubicBezTo>
                      <a:cubicBezTo>
                        <a:pt x="24" y="108"/>
                        <a:pt x="24" y="107"/>
                        <a:pt x="24" y="107"/>
                      </a:cubicBezTo>
                      <a:cubicBezTo>
                        <a:pt x="8" y="107"/>
                        <a:pt x="0" y="93"/>
                        <a:pt x="0" y="77"/>
                      </a:cubicBezTo>
                      <a:cubicBezTo>
                        <a:pt x="0" y="0"/>
                        <a:pt x="0" y="0"/>
                        <a:pt x="0" y="0"/>
                      </a:cubicBezTo>
                      <a:cubicBezTo>
                        <a:pt x="0" y="0"/>
                        <a:pt x="0" y="0"/>
                        <a:pt x="0" y="0"/>
                      </a:cubicBezTo>
                      <a:close/>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79" name="Oval 6"/>
                <p:cNvSpPr>
                  <a:spLocks noChangeArrowheads="1"/>
                </p:cNvSpPr>
                <p:nvPr/>
              </p:nvSpPr>
              <p:spPr bwMode="auto">
                <a:xfrm>
                  <a:off x="-298" y="1716"/>
                  <a:ext cx="112" cy="112"/>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80" name="Oval 7"/>
                <p:cNvSpPr>
                  <a:spLocks noChangeArrowheads="1"/>
                </p:cNvSpPr>
                <p:nvPr/>
              </p:nvSpPr>
              <p:spPr bwMode="auto">
                <a:xfrm>
                  <a:off x="-882" y="1711"/>
                  <a:ext cx="112" cy="112"/>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81" name="Oval 8"/>
                <p:cNvSpPr>
                  <a:spLocks noChangeArrowheads="1"/>
                </p:cNvSpPr>
                <p:nvPr/>
              </p:nvSpPr>
              <p:spPr bwMode="auto">
                <a:xfrm>
                  <a:off x="-629" y="1627"/>
                  <a:ext cx="195" cy="19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82" name="Freeform 9"/>
                <p:cNvSpPr>
                  <a:spLocks/>
                </p:cNvSpPr>
                <p:nvPr/>
              </p:nvSpPr>
              <p:spPr bwMode="auto">
                <a:xfrm>
                  <a:off x="-908" y="1876"/>
                  <a:ext cx="171" cy="317"/>
                </a:xfrm>
                <a:custGeom>
                  <a:avLst/>
                  <a:gdLst>
                    <a:gd name="T0" fmla="*/ 0 w 72"/>
                    <a:gd name="T1" fmla="*/ 0 h 133"/>
                    <a:gd name="T2" fmla="*/ 72 w 72"/>
                    <a:gd name="T3" fmla="*/ 0 h 133"/>
                    <a:gd name="T4" fmla="*/ 72 w 72"/>
                    <a:gd name="T5" fmla="*/ 55 h 133"/>
                    <a:gd name="T6" fmla="*/ 56 w 72"/>
                    <a:gd name="T7" fmla="*/ 75 h 133"/>
                    <a:gd name="T8" fmla="*/ 56 w 72"/>
                    <a:gd name="T9" fmla="*/ 132 h 133"/>
                    <a:gd name="T10" fmla="*/ 16 w 72"/>
                    <a:gd name="T11" fmla="*/ 132 h 133"/>
                    <a:gd name="T12" fmla="*/ 16 w 72"/>
                    <a:gd name="T13" fmla="*/ 75 h 133"/>
                    <a:gd name="T14" fmla="*/ 0 w 72"/>
                    <a:gd name="T15" fmla="*/ 55 h 133"/>
                    <a:gd name="T16" fmla="*/ 0 w 72"/>
                    <a:gd name="T17" fmla="*/ 0 h 133"/>
                    <a:gd name="T18" fmla="*/ 0 w 72"/>
                    <a:gd name="T19"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133">
                      <a:moveTo>
                        <a:pt x="0" y="0"/>
                      </a:moveTo>
                      <a:cubicBezTo>
                        <a:pt x="72" y="0"/>
                        <a:pt x="72" y="0"/>
                        <a:pt x="72" y="0"/>
                      </a:cubicBezTo>
                      <a:cubicBezTo>
                        <a:pt x="72" y="56"/>
                        <a:pt x="72" y="55"/>
                        <a:pt x="72" y="55"/>
                      </a:cubicBezTo>
                      <a:cubicBezTo>
                        <a:pt x="72" y="66"/>
                        <a:pt x="68" y="75"/>
                        <a:pt x="56" y="75"/>
                      </a:cubicBezTo>
                      <a:cubicBezTo>
                        <a:pt x="56" y="133"/>
                        <a:pt x="56" y="132"/>
                        <a:pt x="56" y="132"/>
                      </a:cubicBezTo>
                      <a:cubicBezTo>
                        <a:pt x="16" y="132"/>
                        <a:pt x="16" y="132"/>
                        <a:pt x="16" y="132"/>
                      </a:cubicBezTo>
                      <a:cubicBezTo>
                        <a:pt x="16" y="76"/>
                        <a:pt x="16" y="75"/>
                        <a:pt x="16" y="75"/>
                      </a:cubicBezTo>
                      <a:cubicBezTo>
                        <a:pt x="4" y="75"/>
                        <a:pt x="0" y="66"/>
                        <a:pt x="0" y="55"/>
                      </a:cubicBezTo>
                      <a:cubicBezTo>
                        <a:pt x="0" y="0"/>
                        <a:pt x="0" y="0"/>
                        <a:pt x="0" y="0"/>
                      </a:cubicBezTo>
                      <a:cubicBezTo>
                        <a:pt x="0" y="0"/>
                        <a:pt x="0" y="0"/>
                        <a:pt x="0" y="0"/>
                      </a:cubicBezTo>
                      <a:close/>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83" name="Freeform 10"/>
                <p:cNvSpPr>
                  <a:spLocks/>
                </p:cNvSpPr>
                <p:nvPr/>
              </p:nvSpPr>
              <p:spPr bwMode="auto">
                <a:xfrm>
                  <a:off x="-327" y="1876"/>
                  <a:ext cx="172" cy="317"/>
                </a:xfrm>
                <a:custGeom>
                  <a:avLst/>
                  <a:gdLst>
                    <a:gd name="T0" fmla="*/ 0 w 72"/>
                    <a:gd name="T1" fmla="*/ 0 h 133"/>
                    <a:gd name="T2" fmla="*/ 72 w 72"/>
                    <a:gd name="T3" fmla="*/ 0 h 133"/>
                    <a:gd name="T4" fmla="*/ 72 w 72"/>
                    <a:gd name="T5" fmla="*/ 55 h 133"/>
                    <a:gd name="T6" fmla="*/ 56 w 72"/>
                    <a:gd name="T7" fmla="*/ 75 h 133"/>
                    <a:gd name="T8" fmla="*/ 56 w 72"/>
                    <a:gd name="T9" fmla="*/ 132 h 133"/>
                    <a:gd name="T10" fmla="*/ 16 w 72"/>
                    <a:gd name="T11" fmla="*/ 132 h 133"/>
                    <a:gd name="T12" fmla="*/ 16 w 72"/>
                    <a:gd name="T13" fmla="*/ 75 h 133"/>
                    <a:gd name="T14" fmla="*/ 0 w 72"/>
                    <a:gd name="T15" fmla="*/ 55 h 133"/>
                    <a:gd name="T16" fmla="*/ 0 w 72"/>
                    <a:gd name="T17" fmla="*/ 0 h 133"/>
                    <a:gd name="T18" fmla="*/ 0 w 72"/>
                    <a:gd name="T19"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133">
                      <a:moveTo>
                        <a:pt x="0" y="0"/>
                      </a:moveTo>
                      <a:cubicBezTo>
                        <a:pt x="72" y="0"/>
                        <a:pt x="72" y="0"/>
                        <a:pt x="72" y="0"/>
                      </a:cubicBezTo>
                      <a:cubicBezTo>
                        <a:pt x="72" y="56"/>
                        <a:pt x="72" y="55"/>
                        <a:pt x="72" y="55"/>
                      </a:cubicBezTo>
                      <a:cubicBezTo>
                        <a:pt x="72" y="66"/>
                        <a:pt x="68" y="75"/>
                        <a:pt x="56" y="75"/>
                      </a:cubicBezTo>
                      <a:cubicBezTo>
                        <a:pt x="56" y="133"/>
                        <a:pt x="56" y="132"/>
                        <a:pt x="56" y="132"/>
                      </a:cubicBezTo>
                      <a:cubicBezTo>
                        <a:pt x="16" y="132"/>
                        <a:pt x="16" y="132"/>
                        <a:pt x="16" y="132"/>
                      </a:cubicBezTo>
                      <a:cubicBezTo>
                        <a:pt x="16" y="76"/>
                        <a:pt x="16" y="75"/>
                        <a:pt x="16" y="75"/>
                      </a:cubicBezTo>
                      <a:cubicBezTo>
                        <a:pt x="4" y="75"/>
                        <a:pt x="0" y="66"/>
                        <a:pt x="0" y="55"/>
                      </a:cubicBezTo>
                      <a:cubicBezTo>
                        <a:pt x="0" y="0"/>
                        <a:pt x="0" y="0"/>
                        <a:pt x="0" y="0"/>
                      </a:cubicBezTo>
                      <a:cubicBezTo>
                        <a:pt x="0" y="0"/>
                        <a:pt x="0" y="0"/>
                        <a:pt x="0" y="0"/>
                      </a:cubicBezTo>
                      <a:close/>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13" name="Group 12"/>
            <p:cNvGrpSpPr/>
            <p:nvPr/>
          </p:nvGrpSpPr>
          <p:grpSpPr>
            <a:xfrm>
              <a:off x="404870" y="1763726"/>
              <a:ext cx="1464743" cy="300082"/>
              <a:chOff x="138170" y="1763726"/>
              <a:chExt cx="1464743" cy="300082"/>
            </a:xfrm>
          </p:grpSpPr>
          <p:sp>
            <p:nvSpPr>
              <p:cNvPr id="184" name="Rectangle 183"/>
              <p:cNvSpPr/>
              <p:nvPr/>
            </p:nvSpPr>
            <p:spPr>
              <a:xfrm>
                <a:off x="138170" y="1763726"/>
                <a:ext cx="1006296" cy="300082"/>
              </a:xfrm>
              <a:prstGeom prst="rect">
                <a:avLst/>
              </a:prstGeom>
            </p:spPr>
            <p:txBody>
              <a:bodyPr wrap="square" anchor="ctr">
                <a:spAutoFit/>
              </a:bodyPr>
              <a:lstStyle/>
              <a:p>
                <a:pPr algn="r"/>
                <a:r>
                  <a:rPr lang="en-US" dirty="0" smtClean="0">
                    <a:solidFill>
                      <a:schemeClr val="bg1"/>
                    </a:solidFill>
                  </a:rPr>
                  <a:t>Business</a:t>
                </a:r>
                <a:endParaRPr lang="en-US" dirty="0">
                  <a:solidFill>
                    <a:schemeClr val="bg1"/>
                  </a:solidFill>
                </a:endParaRPr>
              </a:p>
            </p:txBody>
          </p:sp>
          <p:grpSp>
            <p:nvGrpSpPr>
              <p:cNvPr id="185" name="Group 184"/>
              <p:cNvGrpSpPr/>
              <p:nvPr/>
            </p:nvGrpSpPr>
            <p:grpSpPr>
              <a:xfrm>
                <a:off x="1183229" y="1779532"/>
                <a:ext cx="419684" cy="284276"/>
                <a:chOff x="7574855" y="1622151"/>
                <a:chExt cx="403797" cy="273515"/>
              </a:xfrm>
            </p:grpSpPr>
            <p:sp>
              <p:nvSpPr>
                <p:cNvPr id="186" name="Rectangle 910"/>
                <p:cNvSpPr>
                  <a:spLocks noChangeArrowheads="1"/>
                </p:cNvSpPr>
                <p:nvPr/>
              </p:nvSpPr>
              <p:spPr bwMode="auto">
                <a:xfrm>
                  <a:off x="7574855" y="1622151"/>
                  <a:ext cx="345894" cy="216374"/>
                </a:xfrm>
                <a:prstGeom prst="rect">
                  <a:avLst/>
                </a:prstGeom>
                <a:noFill/>
                <a:ln w="12700"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013" dirty="0"/>
                </a:p>
              </p:txBody>
            </p:sp>
            <p:sp>
              <p:nvSpPr>
                <p:cNvPr id="187" name="Freeform 911"/>
                <p:cNvSpPr>
                  <a:spLocks/>
                </p:cNvSpPr>
                <p:nvPr/>
              </p:nvSpPr>
              <p:spPr bwMode="auto">
                <a:xfrm>
                  <a:off x="7603806" y="1651103"/>
                  <a:ext cx="345894" cy="216374"/>
                </a:xfrm>
                <a:custGeom>
                  <a:avLst/>
                  <a:gdLst>
                    <a:gd name="T0" fmla="*/ 454 w 454"/>
                    <a:gd name="T1" fmla="*/ 0 h 284"/>
                    <a:gd name="T2" fmla="*/ 454 w 454"/>
                    <a:gd name="T3" fmla="*/ 284 h 284"/>
                    <a:gd name="T4" fmla="*/ 0 w 454"/>
                    <a:gd name="T5" fmla="*/ 284 h 284"/>
                  </a:gdLst>
                  <a:ahLst/>
                  <a:cxnLst>
                    <a:cxn ang="0">
                      <a:pos x="T0" y="T1"/>
                    </a:cxn>
                    <a:cxn ang="0">
                      <a:pos x="T2" y="T3"/>
                    </a:cxn>
                    <a:cxn ang="0">
                      <a:pos x="T4" y="T5"/>
                    </a:cxn>
                  </a:cxnLst>
                  <a:rect l="0" t="0" r="r" b="b"/>
                  <a:pathLst>
                    <a:path w="454" h="284">
                      <a:moveTo>
                        <a:pt x="454" y="0"/>
                      </a:moveTo>
                      <a:lnTo>
                        <a:pt x="454" y="284"/>
                      </a:lnTo>
                      <a:lnTo>
                        <a:pt x="0" y="284"/>
                      </a:lnTo>
                    </a:path>
                  </a:pathLst>
                </a:custGeom>
                <a:noFill/>
                <a:ln w="12700"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013" dirty="0"/>
                </a:p>
              </p:txBody>
            </p:sp>
            <p:sp>
              <p:nvSpPr>
                <p:cNvPr id="188" name="Freeform 912"/>
                <p:cNvSpPr>
                  <a:spLocks/>
                </p:cNvSpPr>
                <p:nvPr/>
              </p:nvSpPr>
              <p:spPr bwMode="auto">
                <a:xfrm>
                  <a:off x="7632758" y="1680054"/>
                  <a:ext cx="345894" cy="215612"/>
                </a:xfrm>
                <a:custGeom>
                  <a:avLst/>
                  <a:gdLst>
                    <a:gd name="T0" fmla="*/ 454 w 454"/>
                    <a:gd name="T1" fmla="*/ 0 h 283"/>
                    <a:gd name="T2" fmla="*/ 454 w 454"/>
                    <a:gd name="T3" fmla="*/ 283 h 283"/>
                    <a:gd name="T4" fmla="*/ 0 w 454"/>
                    <a:gd name="T5" fmla="*/ 283 h 283"/>
                  </a:gdLst>
                  <a:ahLst/>
                  <a:cxnLst>
                    <a:cxn ang="0">
                      <a:pos x="T0" y="T1"/>
                    </a:cxn>
                    <a:cxn ang="0">
                      <a:pos x="T2" y="T3"/>
                    </a:cxn>
                    <a:cxn ang="0">
                      <a:pos x="T4" y="T5"/>
                    </a:cxn>
                  </a:cxnLst>
                  <a:rect l="0" t="0" r="r" b="b"/>
                  <a:pathLst>
                    <a:path w="454" h="283">
                      <a:moveTo>
                        <a:pt x="454" y="0"/>
                      </a:moveTo>
                      <a:lnTo>
                        <a:pt x="454" y="283"/>
                      </a:lnTo>
                      <a:lnTo>
                        <a:pt x="0" y="283"/>
                      </a:lnTo>
                    </a:path>
                  </a:pathLst>
                </a:custGeom>
                <a:noFill/>
                <a:ln w="12700"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013" dirty="0"/>
                </a:p>
              </p:txBody>
            </p:sp>
            <p:sp>
              <p:nvSpPr>
                <p:cNvPr id="189" name="Line 913"/>
                <p:cNvSpPr>
                  <a:spLocks noChangeShapeType="1"/>
                </p:cNvSpPr>
                <p:nvPr/>
              </p:nvSpPr>
              <p:spPr bwMode="auto">
                <a:xfrm>
                  <a:off x="7618282" y="1795098"/>
                  <a:ext cx="43427" cy="0"/>
                </a:xfrm>
                <a:prstGeom prst="line">
                  <a:avLst/>
                </a:prstGeom>
                <a:noFill/>
                <a:ln w="1270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endParaRPr lang="en-US" sz="1013" dirty="0"/>
                </a:p>
              </p:txBody>
            </p:sp>
            <p:sp>
              <p:nvSpPr>
                <p:cNvPr id="190" name="Line 914"/>
                <p:cNvSpPr>
                  <a:spLocks noChangeShapeType="1"/>
                </p:cNvSpPr>
                <p:nvPr/>
              </p:nvSpPr>
              <p:spPr bwMode="auto">
                <a:xfrm>
                  <a:off x="7833894" y="1665578"/>
                  <a:ext cx="43427" cy="0"/>
                </a:xfrm>
                <a:prstGeom prst="line">
                  <a:avLst/>
                </a:prstGeom>
                <a:noFill/>
                <a:ln w="1270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endParaRPr lang="en-US" sz="1013" dirty="0"/>
                </a:p>
              </p:txBody>
            </p:sp>
            <p:sp>
              <p:nvSpPr>
                <p:cNvPr id="191" name="Oval 915"/>
                <p:cNvSpPr>
                  <a:spLocks noChangeArrowheads="1"/>
                </p:cNvSpPr>
                <p:nvPr/>
              </p:nvSpPr>
              <p:spPr bwMode="auto">
                <a:xfrm>
                  <a:off x="7689899" y="1672435"/>
                  <a:ext cx="115806" cy="115806"/>
                </a:xfrm>
                <a:prstGeom prst="ellipse">
                  <a:avLst/>
                </a:prstGeom>
                <a:noFill/>
                <a:ln w="127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013" dirty="0"/>
                </a:p>
              </p:txBody>
            </p:sp>
          </p:grpSp>
        </p:grpSp>
        <p:sp>
          <p:nvSpPr>
            <p:cNvPr id="229" name="Rectangle 228"/>
            <p:cNvSpPr/>
            <p:nvPr/>
          </p:nvSpPr>
          <p:spPr>
            <a:xfrm>
              <a:off x="0" y="3146991"/>
              <a:ext cx="1411166" cy="300082"/>
            </a:xfrm>
            <a:prstGeom prst="rect">
              <a:avLst/>
            </a:prstGeom>
          </p:spPr>
          <p:txBody>
            <a:bodyPr wrap="square" anchor="ctr">
              <a:spAutoFit/>
            </a:bodyPr>
            <a:lstStyle/>
            <a:p>
              <a:pPr algn="r"/>
              <a:r>
                <a:rPr lang="en-US" dirty="0" smtClean="0">
                  <a:solidFill>
                    <a:schemeClr val="bg1"/>
                  </a:solidFill>
                </a:rPr>
                <a:t>Apps/Servers</a:t>
              </a:r>
              <a:endParaRPr lang="en-US" dirty="0">
                <a:solidFill>
                  <a:schemeClr val="bg1"/>
                </a:solidFill>
              </a:endParaRPr>
            </a:p>
          </p:txBody>
        </p:sp>
        <p:grpSp>
          <p:nvGrpSpPr>
            <p:cNvPr id="243" name="Group 66"/>
            <p:cNvGrpSpPr>
              <a:grpSpLocks noChangeAspect="1"/>
            </p:cNvGrpSpPr>
            <p:nvPr/>
          </p:nvGrpSpPr>
          <p:grpSpPr bwMode="auto">
            <a:xfrm>
              <a:off x="1502447" y="3099411"/>
              <a:ext cx="532902" cy="439737"/>
              <a:chOff x="-1085" y="1100"/>
              <a:chExt cx="429" cy="354"/>
            </a:xfrm>
          </p:grpSpPr>
          <p:sp>
            <p:nvSpPr>
              <p:cNvPr id="245" name="Freeform 67"/>
              <p:cNvSpPr>
                <a:spLocks/>
              </p:cNvSpPr>
              <p:nvPr/>
            </p:nvSpPr>
            <p:spPr bwMode="auto">
              <a:xfrm>
                <a:off x="-939" y="1100"/>
                <a:ext cx="283" cy="214"/>
              </a:xfrm>
              <a:custGeom>
                <a:avLst/>
                <a:gdLst>
                  <a:gd name="T0" fmla="*/ 118 w 118"/>
                  <a:gd name="T1" fmla="*/ 79 h 89"/>
                  <a:gd name="T2" fmla="*/ 108 w 118"/>
                  <a:gd name="T3" fmla="*/ 89 h 89"/>
                  <a:gd name="T4" fmla="*/ 10 w 118"/>
                  <a:gd name="T5" fmla="*/ 89 h 89"/>
                  <a:gd name="T6" fmla="*/ 0 w 118"/>
                  <a:gd name="T7" fmla="*/ 79 h 89"/>
                  <a:gd name="T8" fmla="*/ 0 w 118"/>
                  <a:gd name="T9" fmla="*/ 10 h 89"/>
                  <a:gd name="T10" fmla="*/ 10 w 118"/>
                  <a:gd name="T11" fmla="*/ 0 h 89"/>
                  <a:gd name="T12" fmla="*/ 108 w 118"/>
                  <a:gd name="T13" fmla="*/ 0 h 89"/>
                  <a:gd name="T14" fmla="*/ 118 w 118"/>
                  <a:gd name="T15" fmla="*/ 10 h 89"/>
                  <a:gd name="T16" fmla="*/ 118 w 118"/>
                  <a:gd name="T17" fmla="*/ 79 h 89"/>
                  <a:gd name="T18" fmla="*/ 118 w 118"/>
                  <a:gd name="T19" fmla="*/ 7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8" h="89">
                    <a:moveTo>
                      <a:pt x="118" y="79"/>
                    </a:moveTo>
                    <a:cubicBezTo>
                      <a:pt x="118" y="85"/>
                      <a:pt x="114" y="89"/>
                      <a:pt x="108" y="89"/>
                    </a:cubicBezTo>
                    <a:cubicBezTo>
                      <a:pt x="10" y="89"/>
                      <a:pt x="10" y="89"/>
                      <a:pt x="10" y="89"/>
                    </a:cubicBezTo>
                    <a:cubicBezTo>
                      <a:pt x="4" y="89"/>
                      <a:pt x="0" y="85"/>
                      <a:pt x="0" y="79"/>
                    </a:cubicBezTo>
                    <a:cubicBezTo>
                      <a:pt x="0" y="10"/>
                      <a:pt x="0" y="10"/>
                      <a:pt x="0" y="10"/>
                    </a:cubicBezTo>
                    <a:cubicBezTo>
                      <a:pt x="0" y="4"/>
                      <a:pt x="4" y="0"/>
                      <a:pt x="10" y="0"/>
                    </a:cubicBezTo>
                    <a:cubicBezTo>
                      <a:pt x="108" y="0"/>
                      <a:pt x="108" y="0"/>
                      <a:pt x="108" y="0"/>
                    </a:cubicBezTo>
                    <a:cubicBezTo>
                      <a:pt x="114" y="0"/>
                      <a:pt x="118" y="4"/>
                      <a:pt x="118" y="10"/>
                    </a:cubicBezTo>
                    <a:cubicBezTo>
                      <a:pt x="118" y="79"/>
                      <a:pt x="118" y="79"/>
                      <a:pt x="118" y="79"/>
                    </a:cubicBezTo>
                    <a:cubicBezTo>
                      <a:pt x="118" y="79"/>
                      <a:pt x="118" y="79"/>
                      <a:pt x="118" y="79"/>
                    </a:cubicBezTo>
                    <a:close/>
                  </a:path>
                </a:pathLst>
              </a:custGeom>
              <a:noFill/>
              <a:ln w="9525"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46" name="Line 68"/>
              <p:cNvSpPr>
                <a:spLocks noChangeShapeType="1"/>
              </p:cNvSpPr>
              <p:nvPr/>
            </p:nvSpPr>
            <p:spPr bwMode="auto">
              <a:xfrm>
                <a:off x="-939" y="1148"/>
                <a:ext cx="283" cy="0"/>
              </a:xfrm>
              <a:prstGeom prst="line">
                <a:avLst/>
              </a:prstGeom>
              <a:noFill/>
              <a:ln w="9525" cap="rnd">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47" name="Oval 69"/>
              <p:cNvSpPr>
                <a:spLocks noChangeArrowheads="1"/>
              </p:cNvSpPr>
              <p:nvPr/>
            </p:nvSpPr>
            <p:spPr bwMode="auto">
              <a:xfrm>
                <a:off x="-910" y="1117"/>
                <a:ext cx="9" cy="12"/>
              </a:xfrm>
              <a:prstGeom prst="ellipse">
                <a:avLst/>
              </a:prstGeom>
              <a:noFill/>
              <a:ln w="9525"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48" name="Oval 70"/>
              <p:cNvSpPr>
                <a:spLocks noChangeArrowheads="1"/>
              </p:cNvSpPr>
              <p:nvPr/>
            </p:nvSpPr>
            <p:spPr bwMode="auto">
              <a:xfrm>
                <a:off x="-882" y="1117"/>
                <a:ext cx="10" cy="12"/>
              </a:xfrm>
              <a:prstGeom prst="ellipse">
                <a:avLst/>
              </a:prstGeom>
              <a:noFill/>
              <a:ln w="9525"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49" name="Oval 71"/>
              <p:cNvSpPr>
                <a:spLocks noChangeArrowheads="1"/>
              </p:cNvSpPr>
              <p:nvPr/>
            </p:nvSpPr>
            <p:spPr bwMode="auto">
              <a:xfrm>
                <a:off x="-853" y="1117"/>
                <a:ext cx="10" cy="12"/>
              </a:xfrm>
              <a:prstGeom prst="ellipse">
                <a:avLst/>
              </a:prstGeom>
              <a:noFill/>
              <a:ln w="9525"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50" name="Freeform 72"/>
              <p:cNvSpPr>
                <a:spLocks/>
              </p:cNvSpPr>
              <p:nvPr/>
            </p:nvSpPr>
            <p:spPr bwMode="auto">
              <a:xfrm>
                <a:off x="-901" y="1177"/>
                <a:ext cx="48" cy="41"/>
              </a:xfrm>
              <a:custGeom>
                <a:avLst/>
                <a:gdLst>
                  <a:gd name="T0" fmla="*/ 0 w 48"/>
                  <a:gd name="T1" fmla="*/ 0 h 41"/>
                  <a:gd name="T2" fmla="*/ 48 w 48"/>
                  <a:gd name="T3" fmla="*/ 0 h 41"/>
                  <a:gd name="T4" fmla="*/ 48 w 48"/>
                  <a:gd name="T5" fmla="*/ 41 h 41"/>
                  <a:gd name="T6" fmla="*/ 0 w 48"/>
                  <a:gd name="T7" fmla="*/ 41 h 41"/>
                  <a:gd name="T8" fmla="*/ 0 w 48"/>
                  <a:gd name="T9" fmla="*/ 0 h 41"/>
                  <a:gd name="T10" fmla="*/ 0 w 48"/>
                  <a:gd name="T11" fmla="*/ 0 h 41"/>
                </a:gdLst>
                <a:ahLst/>
                <a:cxnLst>
                  <a:cxn ang="0">
                    <a:pos x="T0" y="T1"/>
                  </a:cxn>
                  <a:cxn ang="0">
                    <a:pos x="T2" y="T3"/>
                  </a:cxn>
                  <a:cxn ang="0">
                    <a:pos x="T4" y="T5"/>
                  </a:cxn>
                  <a:cxn ang="0">
                    <a:pos x="T6" y="T7"/>
                  </a:cxn>
                  <a:cxn ang="0">
                    <a:pos x="T8" y="T9"/>
                  </a:cxn>
                  <a:cxn ang="0">
                    <a:pos x="T10" y="T11"/>
                  </a:cxn>
                </a:cxnLst>
                <a:rect l="0" t="0" r="r" b="b"/>
                <a:pathLst>
                  <a:path w="48" h="41">
                    <a:moveTo>
                      <a:pt x="0" y="0"/>
                    </a:moveTo>
                    <a:lnTo>
                      <a:pt x="48" y="0"/>
                    </a:lnTo>
                    <a:lnTo>
                      <a:pt x="48" y="41"/>
                    </a:lnTo>
                    <a:lnTo>
                      <a:pt x="0" y="41"/>
                    </a:lnTo>
                    <a:lnTo>
                      <a:pt x="0" y="0"/>
                    </a:lnTo>
                    <a:lnTo>
                      <a:pt x="0" y="0"/>
                    </a:lnTo>
                    <a:close/>
                  </a:path>
                </a:pathLst>
              </a:custGeom>
              <a:noFill/>
              <a:ln w="9525"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51" name="Freeform 73"/>
              <p:cNvSpPr>
                <a:spLocks/>
              </p:cNvSpPr>
              <p:nvPr/>
            </p:nvSpPr>
            <p:spPr bwMode="auto">
              <a:xfrm>
                <a:off x="-822" y="1177"/>
                <a:ext cx="48" cy="41"/>
              </a:xfrm>
              <a:custGeom>
                <a:avLst/>
                <a:gdLst>
                  <a:gd name="T0" fmla="*/ 0 w 48"/>
                  <a:gd name="T1" fmla="*/ 0 h 41"/>
                  <a:gd name="T2" fmla="*/ 48 w 48"/>
                  <a:gd name="T3" fmla="*/ 0 h 41"/>
                  <a:gd name="T4" fmla="*/ 48 w 48"/>
                  <a:gd name="T5" fmla="*/ 41 h 41"/>
                  <a:gd name="T6" fmla="*/ 0 w 48"/>
                  <a:gd name="T7" fmla="*/ 41 h 41"/>
                  <a:gd name="T8" fmla="*/ 0 w 48"/>
                  <a:gd name="T9" fmla="*/ 0 h 41"/>
                  <a:gd name="T10" fmla="*/ 0 w 48"/>
                  <a:gd name="T11" fmla="*/ 0 h 41"/>
                </a:gdLst>
                <a:ahLst/>
                <a:cxnLst>
                  <a:cxn ang="0">
                    <a:pos x="T0" y="T1"/>
                  </a:cxn>
                  <a:cxn ang="0">
                    <a:pos x="T2" y="T3"/>
                  </a:cxn>
                  <a:cxn ang="0">
                    <a:pos x="T4" y="T5"/>
                  </a:cxn>
                  <a:cxn ang="0">
                    <a:pos x="T6" y="T7"/>
                  </a:cxn>
                  <a:cxn ang="0">
                    <a:pos x="T8" y="T9"/>
                  </a:cxn>
                  <a:cxn ang="0">
                    <a:pos x="T10" y="T11"/>
                  </a:cxn>
                </a:cxnLst>
                <a:rect l="0" t="0" r="r" b="b"/>
                <a:pathLst>
                  <a:path w="48" h="41">
                    <a:moveTo>
                      <a:pt x="0" y="0"/>
                    </a:moveTo>
                    <a:lnTo>
                      <a:pt x="48" y="0"/>
                    </a:lnTo>
                    <a:lnTo>
                      <a:pt x="48" y="41"/>
                    </a:lnTo>
                    <a:lnTo>
                      <a:pt x="0" y="41"/>
                    </a:lnTo>
                    <a:lnTo>
                      <a:pt x="0" y="0"/>
                    </a:lnTo>
                    <a:lnTo>
                      <a:pt x="0" y="0"/>
                    </a:lnTo>
                    <a:close/>
                  </a:path>
                </a:pathLst>
              </a:custGeom>
              <a:noFill/>
              <a:ln w="9525"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52" name="Freeform 74"/>
              <p:cNvSpPr>
                <a:spLocks/>
              </p:cNvSpPr>
              <p:nvPr/>
            </p:nvSpPr>
            <p:spPr bwMode="auto">
              <a:xfrm>
                <a:off x="-745" y="1177"/>
                <a:ext cx="48" cy="41"/>
              </a:xfrm>
              <a:custGeom>
                <a:avLst/>
                <a:gdLst>
                  <a:gd name="T0" fmla="*/ 0 w 48"/>
                  <a:gd name="T1" fmla="*/ 0 h 41"/>
                  <a:gd name="T2" fmla="*/ 48 w 48"/>
                  <a:gd name="T3" fmla="*/ 0 h 41"/>
                  <a:gd name="T4" fmla="*/ 48 w 48"/>
                  <a:gd name="T5" fmla="*/ 41 h 41"/>
                  <a:gd name="T6" fmla="*/ 0 w 48"/>
                  <a:gd name="T7" fmla="*/ 41 h 41"/>
                  <a:gd name="T8" fmla="*/ 0 w 48"/>
                  <a:gd name="T9" fmla="*/ 0 h 41"/>
                  <a:gd name="T10" fmla="*/ 0 w 48"/>
                  <a:gd name="T11" fmla="*/ 0 h 41"/>
                </a:gdLst>
                <a:ahLst/>
                <a:cxnLst>
                  <a:cxn ang="0">
                    <a:pos x="T0" y="T1"/>
                  </a:cxn>
                  <a:cxn ang="0">
                    <a:pos x="T2" y="T3"/>
                  </a:cxn>
                  <a:cxn ang="0">
                    <a:pos x="T4" y="T5"/>
                  </a:cxn>
                  <a:cxn ang="0">
                    <a:pos x="T6" y="T7"/>
                  </a:cxn>
                  <a:cxn ang="0">
                    <a:pos x="T8" y="T9"/>
                  </a:cxn>
                  <a:cxn ang="0">
                    <a:pos x="T10" y="T11"/>
                  </a:cxn>
                </a:cxnLst>
                <a:rect l="0" t="0" r="r" b="b"/>
                <a:pathLst>
                  <a:path w="48" h="41">
                    <a:moveTo>
                      <a:pt x="0" y="0"/>
                    </a:moveTo>
                    <a:lnTo>
                      <a:pt x="48" y="0"/>
                    </a:lnTo>
                    <a:lnTo>
                      <a:pt x="48" y="41"/>
                    </a:lnTo>
                    <a:lnTo>
                      <a:pt x="0" y="41"/>
                    </a:lnTo>
                    <a:lnTo>
                      <a:pt x="0" y="0"/>
                    </a:lnTo>
                    <a:lnTo>
                      <a:pt x="0" y="0"/>
                    </a:lnTo>
                    <a:close/>
                  </a:path>
                </a:pathLst>
              </a:custGeom>
              <a:noFill/>
              <a:ln w="9525"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53" name="Freeform 75"/>
              <p:cNvSpPr>
                <a:spLocks/>
              </p:cNvSpPr>
              <p:nvPr/>
            </p:nvSpPr>
            <p:spPr bwMode="auto">
              <a:xfrm>
                <a:off x="-901" y="1247"/>
                <a:ext cx="48" cy="38"/>
              </a:xfrm>
              <a:custGeom>
                <a:avLst/>
                <a:gdLst>
                  <a:gd name="T0" fmla="*/ 0 w 48"/>
                  <a:gd name="T1" fmla="*/ 0 h 38"/>
                  <a:gd name="T2" fmla="*/ 48 w 48"/>
                  <a:gd name="T3" fmla="*/ 0 h 38"/>
                  <a:gd name="T4" fmla="*/ 48 w 48"/>
                  <a:gd name="T5" fmla="*/ 38 h 38"/>
                  <a:gd name="T6" fmla="*/ 0 w 48"/>
                  <a:gd name="T7" fmla="*/ 38 h 38"/>
                  <a:gd name="T8" fmla="*/ 0 w 48"/>
                  <a:gd name="T9" fmla="*/ 0 h 38"/>
                  <a:gd name="T10" fmla="*/ 0 w 48"/>
                  <a:gd name="T11" fmla="*/ 0 h 38"/>
                </a:gdLst>
                <a:ahLst/>
                <a:cxnLst>
                  <a:cxn ang="0">
                    <a:pos x="T0" y="T1"/>
                  </a:cxn>
                  <a:cxn ang="0">
                    <a:pos x="T2" y="T3"/>
                  </a:cxn>
                  <a:cxn ang="0">
                    <a:pos x="T4" y="T5"/>
                  </a:cxn>
                  <a:cxn ang="0">
                    <a:pos x="T6" y="T7"/>
                  </a:cxn>
                  <a:cxn ang="0">
                    <a:pos x="T8" y="T9"/>
                  </a:cxn>
                  <a:cxn ang="0">
                    <a:pos x="T10" y="T11"/>
                  </a:cxn>
                </a:cxnLst>
                <a:rect l="0" t="0" r="r" b="b"/>
                <a:pathLst>
                  <a:path w="48" h="38">
                    <a:moveTo>
                      <a:pt x="0" y="0"/>
                    </a:moveTo>
                    <a:lnTo>
                      <a:pt x="48" y="0"/>
                    </a:lnTo>
                    <a:lnTo>
                      <a:pt x="48" y="38"/>
                    </a:lnTo>
                    <a:lnTo>
                      <a:pt x="0" y="38"/>
                    </a:lnTo>
                    <a:lnTo>
                      <a:pt x="0" y="0"/>
                    </a:lnTo>
                    <a:lnTo>
                      <a:pt x="0" y="0"/>
                    </a:lnTo>
                    <a:close/>
                  </a:path>
                </a:pathLst>
              </a:custGeom>
              <a:noFill/>
              <a:ln w="9525"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54" name="Freeform 76"/>
              <p:cNvSpPr>
                <a:spLocks/>
              </p:cNvSpPr>
              <p:nvPr/>
            </p:nvSpPr>
            <p:spPr bwMode="auto">
              <a:xfrm>
                <a:off x="-822" y="1247"/>
                <a:ext cx="48" cy="38"/>
              </a:xfrm>
              <a:custGeom>
                <a:avLst/>
                <a:gdLst>
                  <a:gd name="T0" fmla="*/ 0 w 48"/>
                  <a:gd name="T1" fmla="*/ 0 h 38"/>
                  <a:gd name="T2" fmla="*/ 48 w 48"/>
                  <a:gd name="T3" fmla="*/ 0 h 38"/>
                  <a:gd name="T4" fmla="*/ 48 w 48"/>
                  <a:gd name="T5" fmla="*/ 38 h 38"/>
                  <a:gd name="T6" fmla="*/ 0 w 48"/>
                  <a:gd name="T7" fmla="*/ 38 h 38"/>
                  <a:gd name="T8" fmla="*/ 0 w 48"/>
                  <a:gd name="T9" fmla="*/ 0 h 38"/>
                  <a:gd name="T10" fmla="*/ 0 w 48"/>
                  <a:gd name="T11" fmla="*/ 0 h 38"/>
                </a:gdLst>
                <a:ahLst/>
                <a:cxnLst>
                  <a:cxn ang="0">
                    <a:pos x="T0" y="T1"/>
                  </a:cxn>
                  <a:cxn ang="0">
                    <a:pos x="T2" y="T3"/>
                  </a:cxn>
                  <a:cxn ang="0">
                    <a:pos x="T4" y="T5"/>
                  </a:cxn>
                  <a:cxn ang="0">
                    <a:pos x="T6" y="T7"/>
                  </a:cxn>
                  <a:cxn ang="0">
                    <a:pos x="T8" y="T9"/>
                  </a:cxn>
                  <a:cxn ang="0">
                    <a:pos x="T10" y="T11"/>
                  </a:cxn>
                </a:cxnLst>
                <a:rect l="0" t="0" r="r" b="b"/>
                <a:pathLst>
                  <a:path w="48" h="38">
                    <a:moveTo>
                      <a:pt x="0" y="0"/>
                    </a:moveTo>
                    <a:lnTo>
                      <a:pt x="48" y="0"/>
                    </a:lnTo>
                    <a:lnTo>
                      <a:pt x="48" y="38"/>
                    </a:lnTo>
                    <a:lnTo>
                      <a:pt x="0" y="38"/>
                    </a:lnTo>
                    <a:lnTo>
                      <a:pt x="0" y="0"/>
                    </a:lnTo>
                    <a:lnTo>
                      <a:pt x="0" y="0"/>
                    </a:lnTo>
                    <a:close/>
                  </a:path>
                </a:pathLst>
              </a:custGeom>
              <a:noFill/>
              <a:ln w="9525"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55" name="Freeform 77"/>
              <p:cNvSpPr>
                <a:spLocks/>
              </p:cNvSpPr>
              <p:nvPr/>
            </p:nvSpPr>
            <p:spPr bwMode="auto">
              <a:xfrm>
                <a:off x="-745" y="1247"/>
                <a:ext cx="48" cy="38"/>
              </a:xfrm>
              <a:custGeom>
                <a:avLst/>
                <a:gdLst>
                  <a:gd name="T0" fmla="*/ 0 w 48"/>
                  <a:gd name="T1" fmla="*/ 0 h 38"/>
                  <a:gd name="T2" fmla="*/ 48 w 48"/>
                  <a:gd name="T3" fmla="*/ 0 h 38"/>
                  <a:gd name="T4" fmla="*/ 48 w 48"/>
                  <a:gd name="T5" fmla="*/ 38 h 38"/>
                  <a:gd name="T6" fmla="*/ 0 w 48"/>
                  <a:gd name="T7" fmla="*/ 38 h 38"/>
                  <a:gd name="T8" fmla="*/ 0 w 48"/>
                  <a:gd name="T9" fmla="*/ 0 h 38"/>
                  <a:gd name="T10" fmla="*/ 0 w 48"/>
                  <a:gd name="T11" fmla="*/ 0 h 38"/>
                </a:gdLst>
                <a:ahLst/>
                <a:cxnLst>
                  <a:cxn ang="0">
                    <a:pos x="T0" y="T1"/>
                  </a:cxn>
                  <a:cxn ang="0">
                    <a:pos x="T2" y="T3"/>
                  </a:cxn>
                  <a:cxn ang="0">
                    <a:pos x="T4" y="T5"/>
                  </a:cxn>
                  <a:cxn ang="0">
                    <a:pos x="T6" y="T7"/>
                  </a:cxn>
                  <a:cxn ang="0">
                    <a:pos x="T8" y="T9"/>
                  </a:cxn>
                  <a:cxn ang="0">
                    <a:pos x="T10" y="T11"/>
                  </a:cxn>
                </a:cxnLst>
                <a:rect l="0" t="0" r="r" b="b"/>
                <a:pathLst>
                  <a:path w="48" h="38">
                    <a:moveTo>
                      <a:pt x="0" y="0"/>
                    </a:moveTo>
                    <a:lnTo>
                      <a:pt x="48" y="0"/>
                    </a:lnTo>
                    <a:lnTo>
                      <a:pt x="48" y="38"/>
                    </a:lnTo>
                    <a:lnTo>
                      <a:pt x="0" y="38"/>
                    </a:lnTo>
                    <a:lnTo>
                      <a:pt x="0" y="0"/>
                    </a:lnTo>
                    <a:lnTo>
                      <a:pt x="0" y="0"/>
                    </a:lnTo>
                    <a:close/>
                  </a:path>
                </a:pathLst>
              </a:custGeom>
              <a:noFill/>
              <a:ln w="9525"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56" name="Line 78"/>
              <p:cNvSpPr>
                <a:spLocks noChangeShapeType="1"/>
              </p:cNvSpPr>
              <p:nvPr/>
            </p:nvSpPr>
            <p:spPr bwMode="auto">
              <a:xfrm>
                <a:off x="-867" y="1189"/>
                <a:ext cx="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57" name="Line 79"/>
              <p:cNvSpPr>
                <a:spLocks noChangeShapeType="1"/>
              </p:cNvSpPr>
              <p:nvPr/>
            </p:nvSpPr>
            <p:spPr bwMode="auto">
              <a:xfrm>
                <a:off x="-867" y="1189"/>
                <a:ext cx="0" cy="0"/>
              </a:xfrm>
              <a:prstGeom prst="line">
                <a:avLst/>
              </a:prstGeom>
              <a:noFill/>
              <a:ln w="95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58" name="Freeform 80"/>
              <p:cNvSpPr>
                <a:spLocks/>
              </p:cNvSpPr>
              <p:nvPr/>
            </p:nvSpPr>
            <p:spPr bwMode="auto">
              <a:xfrm>
                <a:off x="-1085" y="1189"/>
                <a:ext cx="45" cy="46"/>
              </a:xfrm>
              <a:custGeom>
                <a:avLst/>
                <a:gdLst>
                  <a:gd name="T0" fmla="*/ 19 w 19"/>
                  <a:gd name="T1" fmla="*/ 0 h 19"/>
                  <a:gd name="T2" fmla="*/ 0 w 19"/>
                  <a:gd name="T3" fmla="*/ 19 h 19"/>
                  <a:gd name="T4" fmla="*/ 0 w 19"/>
                  <a:gd name="T5" fmla="*/ 19 h 19"/>
                  <a:gd name="T6" fmla="*/ 19 w 19"/>
                  <a:gd name="T7" fmla="*/ 0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0" y="19"/>
                      <a:pt x="0" y="19"/>
                      <a:pt x="0" y="19"/>
                    </a:cubicBezTo>
                    <a:cubicBezTo>
                      <a:pt x="0" y="19"/>
                      <a:pt x="0" y="19"/>
                      <a:pt x="0" y="19"/>
                    </a:cubicBezTo>
                    <a:cubicBezTo>
                      <a:pt x="19" y="0"/>
                      <a:pt x="19" y="0"/>
                      <a:pt x="19" y="0"/>
                    </a:cubicBezTo>
                    <a:cubicBezTo>
                      <a:pt x="19" y="0"/>
                      <a:pt x="19" y="0"/>
                      <a:pt x="19" y="0"/>
                    </a:cubicBezTo>
                  </a:path>
                </a:pathLst>
              </a:custGeom>
              <a:solidFill>
                <a:srgbClr val="010101"/>
              </a:solidFill>
              <a:ln w="952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259" name="Freeform 81"/>
              <p:cNvSpPr>
                <a:spLocks/>
              </p:cNvSpPr>
              <p:nvPr/>
            </p:nvSpPr>
            <p:spPr bwMode="auto">
              <a:xfrm>
                <a:off x="-1085" y="1189"/>
                <a:ext cx="45" cy="46"/>
              </a:xfrm>
              <a:custGeom>
                <a:avLst/>
                <a:gdLst>
                  <a:gd name="T0" fmla="*/ 19 w 19"/>
                  <a:gd name="T1" fmla="*/ 0 h 19"/>
                  <a:gd name="T2" fmla="*/ 0 w 19"/>
                  <a:gd name="T3" fmla="*/ 19 h 19"/>
                  <a:gd name="T4" fmla="*/ 0 w 19"/>
                  <a:gd name="T5" fmla="*/ 19 h 19"/>
                  <a:gd name="T6" fmla="*/ 19 w 19"/>
                  <a:gd name="T7" fmla="*/ 0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0" y="19"/>
                      <a:pt x="0" y="19"/>
                      <a:pt x="0" y="19"/>
                    </a:cubicBezTo>
                    <a:cubicBezTo>
                      <a:pt x="0" y="19"/>
                      <a:pt x="0" y="19"/>
                      <a:pt x="0" y="19"/>
                    </a:cubicBezTo>
                    <a:cubicBezTo>
                      <a:pt x="19" y="0"/>
                      <a:pt x="19" y="0"/>
                      <a:pt x="19" y="0"/>
                    </a:cubicBezTo>
                    <a:cubicBezTo>
                      <a:pt x="19" y="0"/>
                      <a:pt x="19" y="0"/>
                      <a:pt x="19" y="0"/>
                    </a:cubicBezTo>
                  </a:path>
                </a:pathLst>
              </a:custGeom>
              <a:noFill/>
              <a:ln w="95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60" name="Oval 82"/>
              <p:cNvSpPr>
                <a:spLocks noChangeArrowheads="1"/>
              </p:cNvSpPr>
              <p:nvPr/>
            </p:nvSpPr>
            <p:spPr bwMode="auto">
              <a:xfrm>
                <a:off x="-1061" y="1251"/>
                <a:ext cx="36" cy="37"/>
              </a:xfrm>
              <a:prstGeom prst="ellipse">
                <a:avLst/>
              </a:prstGeom>
              <a:noFill/>
              <a:ln w="9525" cap="flat">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61" name="Oval 83"/>
              <p:cNvSpPr>
                <a:spLocks noChangeArrowheads="1"/>
              </p:cNvSpPr>
              <p:nvPr/>
            </p:nvSpPr>
            <p:spPr bwMode="auto">
              <a:xfrm>
                <a:off x="-1061" y="1324"/>
                <a:ext cx="36" cy="36"/>
              </a:xfrm>
              <a:prstGeom prst="ellipse">
                <a:avLst/>
              </a:prstGeom>
              <a:noFill/>
              <a:ln w="9525" cap="flat">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62" name="Oval 84"/>
              <p:cNvSpPr>
                <a:spLocks noChangeArrowheads="1"/>
              </p:cNvSpPr>
              <p:nvPr/>
            </p:nvSpPr>
            <p:spPr bwMode="auto">
              <a:xfrm>
                <a:off x="-1061" y="1396"/>
                <a:ext cx="36" cy="36"/>
              </a:xfrm>
              <a:prstGeom prst="ellipse">
                <a:avLst/>
              </a:prstGeom>
              <a:noFill/>
              <a:ln w="9525" cap="flat">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63" name="Oval 85"/>
              <p:cNvSpPr>
                <a:spLocks noChangeArrowheads="1"/>
              </p:cNvSpPr>
              <p:nvPr/>
            </p:nvSpPr>
            <p:spPr bwMode="auto">
              <a:xfrm>
                <a:off x="-939" y="1333"/>
                <a:ext cx="17" cy="17"/>
              </a:xfrm>
              <a:prstGeom prst="ellipse">
                <a:avLst/>
              </a:prstGeom>
              <a:noFill/>
              <a:ln w="9525" cap="flat">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64" name="Oval 86"/>
              <p:cNvSpPr>
                <a:spLocks noChangeArrowheads="1"/>
              </p:cNvSpPr>
              <p:nvPr/>
            </p:nvSpPr>
            <p:spPr bwMode="auto">
              <a:xfrm>
                <a:off x="-903" y="1333"/>
                <a:ext cx="17" cy="17"/>
              </a:xfrm>
              <a:prstGeom prst="ellipse">
                <a:avLst/>
              </a:prstGeom>
              <a:noFill/>
              <a:ln w="9525" cap="flat">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65" name="Oval 87"/>
              <p:cNvSpPr>
                <a:spLocks noChangeArrowheads="1"/>
              </p:cNvSpPr>
              <p:nvPr/>
            </p:nvSpPr>
            <p:spPr bwMode="auto">
              <a:xfrm>
                <a:off x="-867" y="1333"/>
                <a:ext cx="19" cy="17"/>
              </a:xfrm>
              <a:prstGeom prst="ellipse">
                <a:avLst/>
              </a:prstGeom>
              <a:noFill/>
              <a:ln w="9525" cap="flat">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66" name="Oval 88"/>
              <p:cNvSpPr>
                <a:spLocks noChangeArrowheads="1"/>
              </p:cNvSpPr>
              <p:nvPr/>
            </p:nvSpPr>
            <p:spPr bwMode="auto">
              <a:xfrm>
                <a:off x="-939" y="1405"/>
                <a:ext cx="17" cy="20"/>
              </a:xfrm>
              <a:prstGeom prst="ellipse">
                <a:avLst/>
              </a:prstGeom>
              <a:noFill/>
              <a:ln w="9525" cap="flat">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67" name="Oval 89"/>
              <p:cNvSpPr>
                <a:spLocks noChangeArrowheads="1"/>
              </p:cNvSpPr>
              <p:nvPr/>
            </p:nvSpPr>
            <p:spPr bwMode="auto">
              <a:xfrm>
                <a:off x="-903" y="1405"/>
                <a:ext cx="17" cy="20"/>
              </a:xfrm>
              <a:prstGeom prst="ellipse">
                <a:avLst/>
              </a:prstGeom>
              <a:noFill/>
              <a:ln w="9525" cap="flat">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68" name="Oval 90"/>
              <p:cNvSpPr>
                <a:spLocks noChangeArrowheads="1"/>
              </p:cNvSpPr>
              <p:nvPr/>
            </p:nvSpPr>
            <p:spPr bwMode="auto">
              <a:xfrm>
                <a:off x="-867" y="1405"/>
                <a:ext cx="19" cy="20"/>
              </a:xfrm>
              <a:prstGeom prst="ellipse">
                <a:avLst/>
              </a:prstGeom>
              <a:noFill/>
              <a:ln w="9525" cap="flat">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69" name="Freeform 91"/>
              <p:cNvSpPr>
                <a:spLocks/>
              </p:cNvSpPr>
              <p:nvPr/>
            </p:nvSpPr>
            <p:spPr bwMode="auto">
              <a:xfrm>
                <a:off x="-1085" y="1232"/>
                <a:ext cx="263" cy="222"/>
              </a:xfrm>
              <a:custGeom>
                <a:avLst/>
                <a:gdLst>
                  <a:gd name="T0" fmla="*/ 109 w 110"/>
                  <a:gd name="T1" fmla="*/ 41 h 92"/>
                  <a:gd name="T2" fmla="*/ 109 w 110"/>
                  <a:gd name="T3" fmla="*/ 82 h 92"/>
                  <a:gd name="T4" fmla="*/ 100 w 110"/>
                  <a:gd name="T5" fmla="*/ 91 h 92"/>
                  <a:gd name="T6" fmla="*/ 9 w 110"/>
                  <a:gd name="T7" fmla="*/ 91 h 92"/>
                  <a:gd name="T8" fmla="*/ 0 w 110"/>
                  <a:gd name="T9" fmla="*/ 82 h 92"/>
                  <a:gd name="T10" fmla="*/ 0 w 110"/>
                  <a:gd name="T11" fmla="*/ 1 h 92"/>
                  <a:gd name="T12" fmla="*/ 50 w 110"/>
                  <a:gd name="T13" fmla="*/ 1 h 92"/>
                  <a:gd name="T14" fmla="*/ 50 w 110"/>
                  <a:gd name="T15" fmla="*/ 1 h 92"/>
                  <a:gd name="T16" fmla="*/ 0 w 110"/>
                  <a:gd name="T17" fmla="*/ 1 h 92"/>
                  <a:gd name="T18" fmla="*/ 0 w 110"/>
                  <a:gd name="T19" fmla="*/ 0 h 92"/>
                  <a:gd name="T20" fmla="*/ 0 w 110"/>
                  <a:gd name="T21" fmla="*/ 0 h 92"/>
                  <a:gd name="T22" fmla="*/ 0 w 110"/>
                  <a:gd name="T23" fmla="*/ 1 h 92"/>
                  <a:gd name="T24" fmla="*/ 0 w 110"/>
                  <a:gd name="T25" fmla="*/ 82 h 92"/>
                  <a:gd name="T26" fmla="*/ 9 w 110"/>
                  <a:gd name="T27" fmla="*/ 92 h 92"/>
                  <a:gd name="T28" fmla="*/ 100 w 110"/>
                  <a:gd name="T29" fmla="*/ 92 h 92"/>
                  <a:gd name="T30" fmla="*/ 110 w 110"/>
                  <a:gd name="T31" fmla="*/ 82 h 92"/>
                  <a:gd name="T32" fmla="*/ 110 w 110"/>
                  <a:gd name="T33" fmla="*/ 41 h 92"/>
                  <a:gd name="T34" fmla="*/ 109 w 110"/>
                  <a:gd name="T35" fmla="*/ 41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0" h="92">
                    <a:moveTo>
                      <a:pt x="109" y="41"/>
                    </a:moveTo>
                    <a:cubicBezTo>
                      <a:pt x="109" y="82"/>
                      <a:pt x="109" y="82"/>
                      <a:pt x="109" y="82"/>
                    </a:cubicBezTo>
                    <a:cubicBezTo>
                      <a:pt x="109" y="87"/>
                      <a:pt x="105" y="91"/>
                      <a:pt x="100" y="91"/>
                    </a:cubicBezTo>
                    <a:cubicBezTo>
                      <a:pt x="9" y="91"/>
                      <a:pt x="9" y="91"/>
                      <a:pt x="9" y="91"/>
                    </a:cubicBezTo>
                    <a:cubicBezTo>
                      <a:pt x="4" y="91"/>
                      <a:pt x="0" y="87"/>
                      <a:pt x="0" y="82"/>
                    </a:cubicBezTo>
                    <a:cubicBezTo>
                      <a:pt x="0" y="1"/>
                      <a:pt x="0" y="1"/>
                      <a:pt x="0" y="1"/>
                    </a:cubicBezTo>
                    <a:cubicBezTo>
                      <a:pt x="50" y="1"/>
                      <a:pt x="50" y="1"/>
                      <a:pt x="50" y="1"/>
                    </a:cubicBezTo>
                    <a:cubicBezTo>
                      <a:pt x="50" y="1"/>
                      <a:pt x="50" y="1"/>
                      <a:pt x="50" y="1"/>
                    </a:cubicBezTo>
                    <a:cubicBezTo>
                      <a:pt x="0" y="1"/>
                      <a:pt x="0" y="1"/>
                      <a:pt x="0" y="1"/>
                    </a:cubicBezTo>
                    <a:cubicBezTo>
                      <a:pt x="0" y="0"/>
                      <a:pt x="0" y="0"/>
                      <a:pt x="0" y="0"/>
                    </a:cubicBezTo>
                    <a:cubicBezTo>
                      <a:pt x="0" y="0"/>
                      <a:pt x="0" y="0"/>
                      <a:pt x="0" y="0"/>
                    </a:cubicBezTo>
                    <a:cubicBezTo>
                      <a:pt x="0" y="0"/>
                      <a:pt x="0" y="1"/>
                      <a:pt x="0" y="1"/>
                    </a:cubicBezTo>
                    <a:cubicBezTo>
                      <a:pt x="0" y="82"/>
                      <a:pt x="0" y="82"/>
                      <a:pt x="0" y="82"/>
                    </a:cubicBezTo>
                    <a:cubicBezTo>
                      <a:pt x="0" y="87"/>
                      <a:pt x="4" y="92"/>
                      <a:pt x="9" y="92"/>
                    </a:cubicBezTo>
                    <a:cubicBezTo>
                      <a:pt x="100" y="92"/>
                      <a:pt x="100" y="92"/>
                      <a:pt x="100" y="92"/>
                    </a:cubicBezTo>
                    <a:cubicBezTo>
                      <a:pt x="105" y="92"/>
                      <a:pt x="110" y="87"/>
                      <a:pt x="110" y="82"/>
                    </a:cubicBezTo>
                    <a:cubicBezTo>
                      <a:pt x="110" y="41"/>
                      <a:pt x="110" y="41"/>
                      <a:pt x="110" y="41"/>
                    </a:cubicBezTo>
                    <a:lnTo>
                      <a:pt x="109" y="41"/>
                    </a:lnTo>
                    <a:close/>
                  </a:path>
                </a:pathLst>
              </a:custGeom>
              <a:solidFill>
                <a:srgbClr val="010101"/>
              </a:solidFill>
              <a:ln w="952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270" name="Line 92"/>
              <p:cNvSpPr>
                <a:spLocks noChangeShapeType="1"/>
              </p:cNvSpPr>
              <p:nvPr/>
            </p:nvSpPr>
            <p:spPr bwMode="auto">
              <a:xfrm>
                <a:off x="-1085" y="1307"/>
                <a:ext cx="124" cy="0"/>
              </a:xfrm>
              <a:prstGeom prst="line">
                <a:avLst/>
              </a:prstGeom>
              <a:noFill/>
              <a:ln w="9525"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71" name="Line 93"/>
              <p:cNvSpPr>
                <a:spLocks noChangeShapeType="1"/>
              </p:cNvSpPr>
              <p:nvPr/>
            </p:nvSpPr>
            <p:spPr bwMode="auto">
              <a:xfrm>
                <a:off x="-1085" y="1379"/>
                <a:ext cx="261" cy="0"/>
              </a:xfrm>
              <a:prstGeom prst="line">
                <a:avLst/>
              </a:prstGeom>
              <a:noFill/>
              <a:ln w="9525"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72" name="Line 94"/>
              <p:cNvSpPr>
                <a:spLocks noChangeShapeType="1"/>
              </p:cNvSpPr>
              <p:nvPr/>
            </p:nvSpPr>
            <p:spPr bwMode="auto">
              <a:xfrm>
                <a:off x="-1040" y="1189"/>
                <a:ext cx="72" cy="0"/>
              </a:xfrm>
              <a:prstGeom prst="line">
                <a:avLst/>
              </a:prstGeom>
              <a:noFill/>
              <a:ln w="9525"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sp>
          <p:nvSpPr>
            <p:cNvPr id="761" name="Pie 760"/>
            <p:cNvSpPr/>
            <p:nvPr/>
          </p:nvSpPr>
          <p:spPr>
            <a:xfrm>
              <a:off x="-811105" y="2886944"/>
              <a:ext cx="1622209" cy="1622209"/>
            </a:xfrm>
            <a:prstGeom prst="pie">
              <a:avLst>
                <a:gd name="adj1" fmla="val 0"/>
                <a:gd name="adj2" fmla="val 545800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pic>
        <p:nvPicPr>
          <p:cNvPr id="5" name="Picture 4" descr="Platform imag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59429" y="1554155"/>
            <a:ext cx="3379227" cy="2167315"/>
          </a:xfrm>
          <a:prstGeom prst="rect">
            <a:avLst/>
          </a:prstGeom>
        </p:spPr>
      </p:pic>
    </p:spTree>
    <p:extLst>
      <p:ext uri="{BB962C8B-B14F-4D97-AF65-F5344CB8AC3E}">
        <p14:creationId xmlns:p14="http://schemas.microsoft.com/office/powerpoint/2010/main" val="2613119726"/>
      </p:ext>
    </p:extLst>
  </p:cSld>
  <p:clrMapOvr>
    <a:masterClrMapping/>
  </p:clrMapOvr>
  <p:transition xmlns:p14="http://schemas.microsoft.com/office/powerpoint/2010/main" spd="slow">
    <p:push/>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xit" presetSubtype="8" fill="hold" nodeType="afterEffect">
                                  <p:stCondLst>
                                    <p:cond delay="0"/>
                                  </p:stCondLst>
                                  <p:childTnLst>
                                    <p:anim calcmode="lin" valueType="num">
                                      <p:cBhvr additive="base">
                                        <p:cTn id="6" dur="500"/>
                                        <p:tgtEl>
                                          <p:spTgt spid="3"/>
                                        </p:tgtEl>
                                        <p:attrNameLst>
                                          <p:attrName>ppt_x</p:attrName>
                                        </p:attrNameLst>
                                      </p:cBhvr>
                                      <p:tavLst>
                                        <p:tav tm="0">
                                          <p:val>
                                            <p:strVal val="ppt_x"/>
                                          </p:val>
                                        </p:tav>
                                        <p:tav tm="100000">
                                          <p:val>
                                            <p:strVal val="0-ppt_w/2"/>
                                          </p:val>
                                        </p:tav>
                                      </p:tavLst>
                                    </p:anim>
                                    <p:anim calcmode="lin" valueType="num">
                                      <p:cBhvr additive="base">
                                        <p:cTn id="7" dur="500"/>
                                        <p:tgtEl>
                                          <p:spTgt spid="3"/>
                                        </p:tgtEl>
                                        <p:attrNameLst>
                                          <p:attrName>ppt_y</p:attrName>
                                        </p:attrNameLst>
                                      </p:cBhvr>
                                      <p:tavLst>
                                        <p:tav tm="0">
                                          <p:val>
                                            <p:strVal val="ppt_y"/>
                                          </p:val>
                                        </p:tav>
                                        <p:tav tm="100000">
                                          <p:val>
                                            <p:strVal val="ppt_y"/>
                                          </p:val>
                                        </p:tav>
                                      </p:tavLst>
                                    </p:anim>
                                    <p:set>
                                      <p:cBhvr>
                                        <p:cTn id="8" dur="1" fill="hold">
                                          <p:stCondLst>
                                            <p:cond delay="499"/>
                                          </p:stCondLst>
                                        </p:cTn>
                                        <p:tgtEl>
                                          <p:spTgt spid="3"/>
                                        </p:tgtEl>
                                        <p:attrNameLst>
                                          <p:attrName>style.visibility</p:attrName>
                                        </p:attrNameLst>
                                      </p:cBhvr>
                                      <p:to>
                                        <p:strVal val="hidden"/>
                                      </p:to>
                                    </p:set>
                                  </p:childTnLst>
                                </p:cTn>
                              </p:par>
                              <p:par>
                                <p:cTn id="9" presetID="0" presetClass="path" presetSubtype="0" accel="50000" decel="50000" fill="hold" nodeType="withEffect">
                                  <p:stCondLst>
                                    <p:cond delay="0"/>
                                  </p:stCondLst>
                                  <p:childTnLst>
                                    <p:animMotion origin="layout" path="M -1.62472E-6 -2.69836E-6 L -0.15396 -2.69836E-6 " pathEditMode="relative" rAng="0" ptsTypes="AA">
                                      <p:cBhvr>
                                        <p:cTn id="10" dur="1000" fill="hold"/>
                                        <p:tgtEl>
                                          <p:spTgt spid="4"/>
                                        </p:tgtEl>
                                        <p:attrNameLst>
                                          <p:attrName>ppt_x</p:attrName>
                                          <p:attrName>ppt_y</p:attrName>
                                        </p:attrNameLst>
                                      </p:cBhvr>
                                      <p:rCtr x="-7707" y="0"/>
                                    </p:animMotion>
                                  </p:childTnLst>
                                </p:cTn>
                              </p:par>
                            </p:childTnLst>
                          </p:cTn>
                        </p:par>
                        <p:par>
                          <p:cTn id="11" fill="hold">
                            <p:stCondLst>
                              <p:cond delay="1000"/>
                            </p:stCondLst>
                            <p:childTnLst>
                              <p:par>
                                <p:cTn id="12" presetID="42" presetClass="entr" presetSubtype="0" fill="hold" nodeType="after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500"/>
                                        <p:tgtEl>
                                          <p:spTgt spid="5"/>
                                        </p:tgtEl>
                                      </p:cBhvr>
                                    </p:animEffect>
                                    <p:anim calcmode="lin" valueType="num">
                                      <p:cBhvr>
                                        <p:cTn id="15" dur="500" fill="hold"/>
                                        <p:tgtEl>
                                          <p:spTgt spid="5"/>
                                        </p:tgtEl>
                                        <p:attrNameLst>
                                          <p:attrName>ppt_x</p:attrName>
                                        </p:attrNameLst>
                                      </p:cBhvr>
                                      <p:tavLst>
                                        <p:tav tm="0">
                                          <p:val>
                                            <p:strVal val="#ppt_x"/>
                                          </p:val>
                                        </p:tav>
                                        <p:tav tm="100000">
                                          <p:val>
                                            <p:strVal val="#ppt_x"/>
                                          </p:val>
                                        </p:tav>
                                      </p:tavLst>
                                    </p:anim>
                                    <p:anim calcmode="lin" valueType="num">
                                      <p:cBhvr>
                                        <p:cTn id="16" dur="5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srcRect l="5432" r="5679"/>
          <a:stretch/>
        </p:blipFill>
        <p:spPr>
          <a:xfrm>
            <a:off x="0" y="0"/>
            <a:ext cx="9144001" cy="5143500"/>
          </a:xfrm>
          <a:prstGeom prst="rect">
            <a:avLst/>
          </a:prstGeom>
        </p:spPr>
      </p:pic>
      <p:sp>
        <p:nvSpPr>
          <p:cNvPr id="10" name="Rectangle 9"/>
          <p:cNvSpPr/>
          <p:nvPr/>
        </p:nvSpPr>
        <p:spPr>
          <a:xfrm>
            <a:off x="0" y="-29030"/>
            <a:ext cx="9144000" cy="5172529"/>
          </a:xfrm>
          <a:prstGeom prst="rect">
            <a:avLst/>
          </a:prstGeom>
          <a:solidFill>
            <a:schemeClr val="tx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p:cNvPicPr>
            <a:picLocks noChangeAspect="1"/>
          </p:cNvPicPr>
          <p:nvPr/>
        </p:nvPicPr>
        <p:blipFill rotWithShape="1">
          <a:blip r:embed="rId4"/>
          <a:srcRect r="63333"/>
          <a:stretch/>
        </p:blipFill>
        <p:spPr>
          <a:xfrm>
            <a:off x="279400" y="83711"/>
            <a:ext cx="3352800" cy="2588478"/>
          </a:xfrm>
          <a:prstGeom prst="rect">
            <a:avLst/>
          </a:prstGeom>
        </p:spPr>
      </p:pic>
      <p:pic>
        <p:nvPicPr>
          <p:cNvPr id="9" name="Picture 8"/>
          <p:cNvPicPr>
            <a:picLocks noChangeAspect="1"/>
          </p:cNvPicPr>
          <p:nvPr/>
        </p:nvPicPr>
        <p:blipFill rotWithShape="1">
          <a:blip r:embed="rId4"/>
          <a:srcRect l="67361"/>
          <a:stretch/>
        </p:blipFill>
        <p:spPr>
          <a:xfrm>
            <a:off x="6565900" y="2292851"/>
            <a:ext cx="2692400" cy="2335138"/>
          </a:xfrm>
          <a:prstGeom prst="rect">
            <a:avLst/>
          </a:prstGeom>
        </p:spPr>
      </p:pic>
      <p:sp>
        <p:nvSpPr>
          <p:cNvPr id="2" name="Text Placeholder 1"/>
          <p:cNvSpPr>
            <a:spLocks noGrp="1"/>
          </p:cNvSpPr>
          <p:nvPr>
            <p:ph type="body" sz="quarter" idx="13"/>
          </p:nvPr>
        </p:nvSpPr>
        <p:spPr>
          <a:xfrm>
            <a:off x="116115" y="2256362"/>
            <a:ext cx="9027886" cy="479822"/>
          </a:xfrm>
        </p:spPr>
        <p:txBody>
          <a:bodyPr/>
          <a:lstStyle/>
          <a:p>
            <a:pPr algn="ctr"/>
            <a:r>
              <a:rPr lang="en-US" sz="3200" dirty="0">
                <a:solidFill>
                  <a:schemeClr val="bg1"/>
                </a:solidFill>
              </a:rPr>
              <a:t>New Relic is THE Software Analytics Platform </a:t>
            </a:r>
          </a:p>
          <a:p>
            <a:pPr algn="ctr"/>
            <a:r>
              <a:rPr lang="en-US" sz="3200" dirty="0">
                <a:solidFill>
                  <a:schemeClr val="bg1"/>
                </a:solidFill>
              </a:rPr>
              <a:t>t</a:t>
            </a:r>
            <a:r>
              <a:rPr lang="en-US" sz="3200" dirty="0" smtClean="0">
                <a:solidFill>
                  <a:schemeClr val="bg1"/>
                </a:solidFill>
              </a:rPr>
              <a:t>hat Delivers Moments of Discovery  </a:t>
            </a:r>
            <a:r>
              <a:rPr lang="en-US" dirty="0" smtClean="0">
                <a:solidFill>
                  <a:schemeClr val="bg1"/>
                </a:solidFill>
              </a:rPr>
              <a:t>	</a:t>
            </a:r>
            <a:endParaRPr lang="en-US" dirty="0">
              <a:solidFill>
                <a:schemeClr val="bg1"/>
              </a:solidFill>
            </a:endParaRPr>
          </a:p>
        </p:txBody>
      </p:sp>
    </p:spTree>
    <p:extLst>
      <p:ext uri="{BB962C8B-B14F-4D97-AF65-F5344CB8AC3E}">
        <p14:creationId xmlns:p14="http://schemas.microsoft.com/office/powerpoint/2010/main" val="98896497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0" end="0"/>
                                            </p:txEl>
                                          </p:spTgt>
                                        </p:tgtEl>
                                        <p:attrNameLst>
                                          <p:attrName>style.visibility</p:attrName>
                                        </p:attrNameLst>
                                      </p:cBhvr>
                                      <p:to>
                                        <p:strVal val="visible"/>
                                      </p:to>
                                    </p:set>
                                    <p:animEffect transition="in" filter="fade">
                                      <p:cBhvr>
                                        <p:cTn id="10" dur="500"/>
                                        <p:tgtEl>
                                          <p:spTgt spid="2">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animEffect transition="in" filter="fade">
                                      <p:cBhvr>
                                        <p:cTn id="13" dur="500"/>
                                        <p:tgtEl>
                                          <p:spTgt spid="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2"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11023" r="308"/>
          <a:stretch/>
        </p:blipFill>
        <p:spPr>
          <a:xfrm>
            <a:off x="0" y="-12700"/>
            <a:ext cx="9144001" cy="5156200"/>
          </a:xfrm>
          <a:prstGeom prst="rect">
            <a:avLst/>
          </a:prstGeom>
        </p:spPr>
      </p:pic>
      <p:sp>
        <p:nvSpPr>
          <p:cNvPr id="10" name="Rectangle 9"/>
          <p:cNvSpPr/>
          <p:nvPr/>
        </p:nvSpPr>
        <p:spPr>
          <a:xfrm>
            <a:off x="1" y="0"/>
            <a:ext cx="9144000" cy="5172529"/>
          </a:xfrm>
          <a:prstGeom prst="rect">
            <a:avLst/>
          </a:prstGeom>
          <a:solidFill>
            <a:schemeClr val="tx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p:cNvPicPr>
            <a:picLocks noChangeAspect="1"/>
          </p:cNvPicPr>
          <p:nvPr/>
        </p:nvPicPr>
        <p:blipFill rotWithShape="1">
          <a:blip r:embed="rId4"/>
          <a:srcRect l="9583" t="154" r="51527" b="-154"/>
          <a:stretch/>
        </p:blipFill>
        <p:spPr>
          <a:xfrm>
            <a:off x="5943600" y="38100"/>
            <a:ext cx="3556000" cy="2588478"/>
          </a:xfrm>
          <a:prstGeom prst="rect">
            <a:avLst/>
          </a:prstGeom>
        </p:spPr>
      </p:pic>
      <p:pic>
        <p:nvPicPr>
          <p:cNvPr id="9" name="Picture 8"/>
          <p:cNvPicPr>
            <a:picLocks noChangeAspect="1"/>
          </p:cNvPicPr>
          <p:nvPr/>
        </p:nvPicPr>
        <p:blipFill rotWithShape="1">
          <a:blip r:embed="rId4"/>
          <a:srcRect l="42882" r="-1"/>
          <a:stretch/>
        </p:blipFill>
        <p:spPr>
          <a:xfrm flipH="1">
            <a:off x="2146300" y="2808362"/>
            <a:ext cx="4711700" cy="2335138"/>
          </a:xfrm>
          <a:prstGeom prst="rect">
            <a:avLst/>
          </a:prstGeom>
        </p:spPr>
      </p:pic>
      <p:sp>
        <p:nvSpPr>
          <p:cNvPr id="2" name="Text Placeholder 1"/>
          <p:cNvSpPr>
            <a:spLocks noGrp="1"/>
          </p:cNvSpPr>
          <p:nvPr>
            <p:ph type="body" sz="quarter" idx="13"/>
          </p:nvPr>
        </p:nvSpPr>
        <p:spPr>
          <a:xfrm>
            <a:off x="116115" y="2256362"/>
            <a:ext cx="9027886" cy="479822"/>
          </a:xfrm>
        </p:spPr>
        <p:txBody>
          <a:bodyPr/>
          <a:lstStyle/>
          <a:p>
            <a:pPr algn="ctr"/>
            <a:r>
              <a:rPr lang="en-US" sz="3200" dirty="0">
                <a:solidFill>
                  <a:schemeClr val="bg1"/>
                </a:solidFill>
              </a:rPr>
              <a:t>New Relic is THE Software Analytics Platform </a:t>
            </a:r>
          </a:p>
          <a:p>
            <a:pPr algn="ctr"/>
            <a:r>
              <a:rPr lang="en-US" sz="3200" dirty="0">
                <a:solidFill>
                  <a:schemeClr val="bg1"/>
                </a:solidFill>
              </a:rPr>
              <a:t>t</a:t>
            </a:r>
            <a:r>
              <a:rPr lang="en-US" sz="3200" dirty="0" smtClean="0">
                <a:solidFill>
                  <a:schemeClr val="bg1"/>
                </a:solidFill>
              </a:rPr>
              <a:t>hat Delivers Moments of Discovery  </a:t>
            </a:r>
            <a:r>
              <a:rPr lang="en-US" dirty="0" smtClean="0">
                <a:solidFill>
                  <a:schemeClr val="bg1"/>
                </a:solidFill>
              </a:rPr>
              <a:t>	</a:t>
            </a:r>
            <a:endParaRPr lang="en-US" dirty="0">
              <a:solidFill>
                <a:schemeClr val="bg1"/>
              </a:solidFill>
            </a:endParaRPr>
          </a:p>
        </p:txBody>
      </p:sp>
    </p:spTree>
    <p:extLst>
      <p:ext uri="{BB962C8B-B14F-4D97-AF65-F5344CB8AC3E}">
        <p14:creationId xmlns:p14="http://schemas.microsoft.com/office/powerpoint/2010/main" val="1808012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0" end="0"/>
                                            </p:txEl>
                                          </p:spTgt>
                                        </p:tgtEl>
                                        <p:attrNameLst>
                                          <p:attrName>style.visibility</p:attrName>
                                        </p:attrNameLst>
                                      </p:cBhvr>
                                      <p:to>
                                        <p:strVal val="visible"/>
                                      </p:to>
                                    </p:set>
                                    <p:animEffect transition="in" filter="fade">
                                      <p:cBhvr>
                                        <p:cTn id="10" dur="500"/>
                                        <p:tgtEl>
                                          <p:spTgt spid="2">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animEffect transition="in" filter="fade">
                                      <p:cBhvr>
                                        <p:cTn id="13" dur="500"/>
                                        <p:tgtEl>
                                          <p:spTgt spid="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2"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0" name="Text Placeholder 1"/>
          <p:cNvSpPr>
            <a:spLocks noGrp="1"/>
          </p:cNvSpPr>
          <p:nvPr>
            <p:ph type="body" sz="quarter" idx="13"/>
          </p:nvPr>
        </p:nvSpPr>
        <p:spPr>
          <a:xfrm>
            <a:off x="376430" y="1967890"/>
            <a:ext cx="8391141" cy="1156310"/>
          </a:xfrm>
        </p:spPr>
        <p:txBody>
          <a:bodyPr/>
          <a:lstStyle/>
          <a:p>
            <a:pPr algn="ctr"/>
            <a:r>
              <a:rPr lang="en-US" sz="6000" dirty="0" smtClean="0">
                <a:solidFill>
                  <a:schemeClr val="bg1"/>
                </a:solidFill>
              </a:rPr>
              <a:t>Thank you :)</a:t>
            </a:r>
            <a:endParaRPr lang="en-US" sz="6000" dirty="0">
              <a:solidFill>
                <a:schemeClr val="bg1"/>
              </a:solidFill>
            </a:endParaRPr>
          </a:p>
        </p:txBody>
      </p:sp>
    </p:spTree>
    <p:extLst>
      <p:ext uri="{BB962C8B-B14F-4D97-AF65-F5344CB8AC3E}">
        <p14:creationId xmlns:p14="http://schemas.microsoft.com/office/powerpoint/2010/main" val="1463234682"/>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2058723" y="3329562"/>
            <a:ext cx="1038981" cy="30793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a:blip r:embed="rId3"/>
          <a:stretch>
            <a:fillRect/>
          </a:stretch>
        </p:blipFill>
        <p:spPr>
          <a:xfrm>
            <a:off x="-1" y="-43792"/>
            <a:ext cx="9196195" cy="5290684"/>
          </a:xfrm>
          <a:prstGeom prst="rect">
            <a:avLst/>
          </a:prstGeom>
        </p:spPr>
      </p:pic>
    </p:spTree>
    <p:extLst>
      <p:ext uri="{BB962C8B-B14F-4D97-AF65-F5344CB8AC3E}">
        <p14:creationId xmlns:p14="http://schemas.microsoft.com/office/powerpoint/2010/main" val="2972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058723" y="3329562"/>
            <a:ext cx="1038981" cy="30793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a:stretch>
            <a:fillRect/>
          </a:stretch>
        </p:blipFill>
        <p:spPr>
          <a:xfrm>
            <a:off x="-1" y="0"/>
            <a:ext cx="10101449" cy="5143500"/>
          </a:xfrm>
          <a:prstGeom prst="rect">
            <a:avLst/>
          </a:prstGeom>
        </p:spPr>
      </p:pic>
    </p:spTree>
    <p:extLst>
      <p:ext uri="{BB962C8B-B14F-4D97-AF65-F5344CB8AC3E}">
        <p14:creationId xmlns:p14="http://schemas.microsoft.com/office/powerpoint/2010/main" val="4110834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6657"/>
            <a:ext cx="9144000" cy="5143500"/>
          </a:xfrm>
          <a:prstGeom prst="rect">
            <a:avLst/>
          </a:prstGeom>
        </p:spPr>
      </p:pic>
      <p:sp>
        <p:nvSpPr>
          <p:cNvPr id="5" name="Rectangle 4"/>
          <p:cNvSpPr/>
          <p:nvPr/>
        </p:nvSpPr>
        <p:spPr>
          <a:xfrm>
            <a:off x="9461501" y="10148"/>
            <a:ext cx="2057399" cy="156568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3 statements  -Andrew will send language</a:t>
            </a:r>
          </a:p>
          <a:p>
            <a:pPr algn="ctr"/>
            <a:endParaRPr lang="en-US" dirty="0"/>
          </a:p>
          <a:p>
            <a:pPr algn="ctr"/>
            <a:r>
              <a:rPr lang="en-US" dirty="0" smtClean="0"/>
              <a:t>Remove interstitial</a:t>
            </a:r>
          </a:p>
          <a:p>
            <a:pPr algn="ctr"/>
            <a:endParaRPr lang="en-US" dirty="0"/>
          </a:p>
          <a:p>
            <a:pPr algn="ctr"/>
            <a:r>
              <a:rPr lang="en-US" dirty="0" smtClean="0"/>
              <a:t>Clean page with logo bug see thank you slide</a:t>
            </a:r>
            <a:endParaRPr lang="en-US" dirty="0"/>
          </a:p>
        </p:txBody>
      </p:sp>
      <p:sp>
        <p:nvSpPr>
          <p:cNvPr id="4" name="Text Placeholder 31"/>
          <p:cNvSpPr txBox="1">
            <a:spLocks/>
          </p:cNvSpPr>
          <p:nvPr/>
        </p:nvSpPr>
        <p:spPr>
          <a:xfrm>
            <a:off x="714374" y="2461622"/>
            <a:ext cx="7934325" cy="457200"/>
          </a:xfrm>
          <a:prstGeom prst="rect">
            <a:avLst/>
          </a:prstGeom>
        </p:spPr>
        <p:txBody>
          <a:bodyPr vert="horz" wrap="square" lIns="0" tIns="0" rIns="0" bIns="0" anchor="b" anchorCtr="0">
            <a:noAutofit/>
          </a:bodyPr>
          <a:lstStyle>
            <a:lvl1pPr marL="0" indent="0" algn="l" defTabSz="914400" rtl="0" eaLnBrk="1" latinLnBrk="0" hangingPunct="1">
              <a:lnSpc>
                <a:spcPct val="80000"/>
              </a:lnSpc>
              <a:spcBef>
                <a:spcPts val="1000"/>
              </a:spcBef>
              <a:buFontTx/>
              <a:buNone/>
              <a:defRPr sz="4267" b="1" kern="1200" spc="-180" baseline="0">
                <a:solidFill>
                  <a:srgbClr val="348798"/>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3600" spc="-60" dirty="0">
                <a:solidFill>
                  <a:schemeClr val="tx1">
                    <a:lumMod val="75000"/>
                    <a:lumOff val="25000"/>
                  </a:schemeClr>
                </a:solidFill>
                <a:latin typeface="Gotham Medium" pitchFamily="50" charset="0"/>
                <a:cs typeface="Gotham Medium" pitchFamily="50" charset="0"/>
              </a:rPr>
              <a:t>WHAT </a:t>
            </a:r>
            <a:r>
              <a:rPr lang="en-US" sz="3600" spc="-60" dirty="0" smtClean="0">
                <a:solidFill>
                  <a:schemeClr val="tx1">
                    <a:lumMod val="75000"/>
                    <a:lumOff val="25000"/>
                  </a:schemeClr>
                </a:solidFill>
                <a:latin typeface="Gotham Medium" pitchFamily="50" charset="0"/>
                <a:cs typeface="Gotham Medium" pitchFamily="50" charset="0"/>
              </a:rPr>
              <a:t>WILL WE </a:t>
            </a:r>
            <a:r>
              <a:rPr lang="en-US" sz="3600" spc="-60" dirty="0" smtClean="0">
                <a:solidFill>
                  <a:srgbClr val="B85F9D"/>
                </a:solidFill>
                <a:latin typeface="Gotham Medium" pitchFamily="50" charset="0"/>
                <a:cs typeface="Gotham Medium" pitchFamily="50" charset="0"/>
              </a:rPr>
              <a:t>MAKE </a:t>
            </a:r>
            <a:r>
              <a:rPr lang="en-US" sz="3600" spc="-60" dirty="0">
                <a:solidFill>
                  <a:srgbClr val="B85F9D"/>
                </a:solidFill>
                <a:latin typeface="Gotham Medium" pitchFamily="50" charset="0"/>
                <a:cs typeface="Gotham Medium" pitchFamily="50" charset="0"/>
              </a:rPr>
              <a:t>TRUE?</a:t>
            </a:r>
          </a:p>
        </p:txBody>
      </p:sp>
      <p:sp>
        <p:nvSpPr>
          <p:cNvPr id="10" name="Text Placeholder 31"/>
          <p:cNvSpPr txBox="1">
            <a:spLocks/>
          </p:cNvSpPr>
          <p:nvPr/>
        </p:nvSpPr>
        <p:spPr>
          <a:xfrm>
            <a:off x="-158751" y="2461622"/>
            <a:ext cx="7934325" cy="457200"/>
          </a:xfrm>
          <a:prstGeom prst="rect">
            <a:avLst/>
          </a:prstGeom>
        </p:spPr>
        <p:txBody>
          <a:bodyPr vert="horz" wrap="square" lIns="0" tIns="0" rIns="0" bIns="0" anchor="b" anchorCtr="0">
            <a:noAutofit/>
          </a:bodyPr>
          <a:lstStyle>
            <a:lvl1pPr marL="0" indent="0" algn="l" defTabSz="914400" rtl="0" eaLnBrk="1" latinLnBrk="0" hangingPunct="1">
              <a:lnSpc>
                <a:spcPct val="80000"/>
              </a:lnSpc>
              <a:spcBef>
                <a:spcPts val="1000"/>
              </a:spcBef>
              <a:buFontTx/>
              <a:buNone/>
              <a:defRPr sz="4267" b="1" kern="1200" spc="-180" baseline="0">
                <a:solidFill>
                  <a:srgbClr val="348798"/>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3600" spc="-60" dirty="0" smtClean="0">
                <a:solidFill>
                  <a:schemeClr val="tx1">
                    <a:lumMod val="75000"/>
                    <a:lumOff val="25000"/>
                  </a:schemeClr>
                </a:solidFill>
                <a:latin typeface="Gotham Medium" pitchFamily="50" charset="0"/>
                <a:cs typeface="Gotham Medium" pitchFamily="50" charset="0"/>
              </a:rPr>
              <a:t>WHAT WILL BE </a:t>
            </a:r>
            <a:r>
              <a:rPr lang="en-US" sz="3600" spc="-60" dirty="0" smtClean="0">
                <a:solidFill>
                  <a:srgbClr val="B85F9D"/>
                </a:solidFill>
                <a:latin typeface="Gotham Medium" pitchFamily="50" charset="0"/>
                <a:cs typeface="Gotham Medium" pitchFamily="50" charset="0"/>
              </a:rPr>
              <a:t>TRUE? </a:t>
            </a:r>
            <a:endParaRPr lang="en-US" sz="3600" spc="-60" dirty="0">
              <a:solidFill>
                <a:srgbClr val="B85F9D"/>
              </a:solidFill>
              <a:latin typeface="Gotham Medium" pitchFamily="50" charset="0"/>
              <a:cs typeface="Gotham Medium" pitchFamily="50" charset="0"/>
            </a:endParaRPr>
          </a:p>
        </p:txBody>
      </p:sp>
      <p:grpSp>
        <p:nvGrpSpPr>
          <p:cNvPr id="6" name="Group 5"/>
          <p:cNvGrpSpPr/>
          <p:nvPr/>
        </p:nvGrpSpPr>
        <p:grpSpPr>
          <a:xfrm>
            <a:off x="385048" y="3784451"/>
            <a:ext cx="1493868" cy="1148170"/>
            <a:chOff x="0" y="3873500"/>
            <a:chExt cx="2666778" cy="2049655"/>
          </a:xfrm>
        </p:grpSpPr>
        <p:sp>
          <p:nvSpPr>
            <p:cNvPr id="7" name="Freeform 45"/>
            <p:cNvSpPr>
              <a:spLocks/>
            </p:cNvSpPr>
            <p:nvPr/>
          </p:nvSpPr>
          <p:spPr bwMode="auto">
            <a:xfrm>
              <a:off x="1369809" y="3873500"/>
              <a:ext cx="1296969" cy="2049655"/>
            </a:xfrm>
            <a:custGeom>
              <a:avLst/>
              <a:gdLst>
                <a:gd name="T0" fmla="*/ 641 w 641"/>
                <a:gd name="T1" fmla="*/ 638 h 1013"/>
                <a:gd name="T2" fmla="*/ 641 w 641"/>
                <a:gd name="T3" fmla="*/ 1013 h 1013"/>
                <a:gd name="T4" fmla="*/ 0 w 641"/>
                <a:gd name="T5" fmla="*/ 374 h 1013"/>
                <a:gd name="T6" fmla="*/ 0 w 641"/>
                <a:gd name="T7" fmla="*/ 0 h 1013"/>
                <a:gd name="T8" fmla="*/ 641 w 641"/>
                <a:gd name="T9" fmla="*/ 638 h 1013"/>
              </a:gdLst>
              <a:ahLst/>
              <a:cxnLst>
                <a:cxn ang="0">
                  <a:pos x="T0" y="T1"/>
                </a:cxn>
                <a:cxn ang="0">
                  <a:pos x="T2" y="T3"/>
                </a:cxn>
                <a:cxn ang="0">
                  <a:pos x="T4" y="T5"/>
                </a:cxn>
                <a:cxn ang="0">
                  <a:pos x="T6" y="T7"/>
                </a:cxn>
                <a:cxn ang="0">
                  <a:pos x="T8" y="T9"/>
                </a:cxn>
              </a:cxnLst>
              <a:rect l="0" t="0" r="r" b="b"/>
              <a:pathLst>
                <a:path w="641" h="1013">
                  <a:moveTo>
                    <a:pt x="641" y="638"/>
                  </a:moveTo>
                  <a:lnTo>
                    <a:pt x="641" y="1013"/>
                  </a:lnTo>
                  <a:lnTo>
                    <a:pt x="0" y="374"/>
                  </a:lnTo>
                  <a:lnTo>
                    <a:pt x="0" y="0"/>
                  </a:lnTo>
                  <a:lnTo>
                    <a:pt x="641" y="638"/>
                  </a:lnTo>
                  <a:close/>
                </a:path>
              </a:pathLst>
            </a:custGeom>
            <a:solidFill>
              <a:srgbClr val="B03E8D">
                <a:alpha val="78000"/>
              </a:srgbClr>
            </a:solid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8" name="Freeform 46"/>
            <p:cNvSpPr>
              <a:spLocks/>
            </p:cNvSpPr>
            <p:nvPr/>
          </p:nvSpPr>
          <p:spPr bwMode="auto">
            <a:xfrm>
              <a:off x="0" y="3873500"/>
              <a:ext cx="1301015" cy="2049655"/>
            </a:xfrm>
            <a:custGeom>
              <a:avLst/>
              <a:gdLst>
                <a:gd name="T0" fmla="*/ 0 w 643"/>
                <a:gd name="T1" fmla="*/ 638 h 1013"/>
                <a:gd name="T2" fmla="*/ 0 w 643"/>
                <a:gd name="T3" fmla="*/ 1013 h 1013"/>
                <a:gd name="T4" fmla="*/ 643 w 643"/>
                <a:gd name="T5" fmla="*/ 374 h 1013"/>
                <a:gd name="T6" fmla="*/ 643 w 643"/>
                <a:gd name="T7" fmla="*/ 0 h 1013"/>
                <a:gd name="T8" fmla="*/ 0 w 643"/>
                <a:gd name="T9" fmla="*/ 638 h 1013"/>
              </a:gdLst>
              <a:ahLst/>
              <a:cxnLst>
                <a:cxn ang="0">
                  <a:pos x="T0" y="T1"/>
                </a:cxn>
                <a:cxn ang="0">
                  <a:pos x="T2" y="T3"/>
                </a:cxn>
                <a:cxn ang="0">
                  <a:pos x="T4" y="T5"/>
                </a:cxn>
                <a:cxn ang="0">
                  <a:pos x="T6" y="T7"/>
                </a:cxn>
                <a:cxn ang="0">
                  <a:pos x="T8" y="T9"/>
                </a:cxn>
              </a:cxnLst>
              <a:rect l="0" t="0" r="r" b="b"/>
              <a:pathLst>
                <a:path w="643" h="1013">
                  <a:moveTo>
                    <a:pt x="0" y="638"/>
                  </a:moveTo>
                  <a:lnTo>
                    <a:pt x="0" y="1013"/>
                  </a:lnTo>
                  <a:lnTo>
                    <a:pt x="643" y="374"/>
                  </a:lnTo>
                  <a:lnTo>
                    <a:pt x="643" y="0"/>
                  </a:lnTo>
                  <a:lnTo>
                    <a:pt x="0" y="638"/>
                  </a:lnTo>
                  <a:close/>
                </a:path>
              </a:pathLst>
            </a:custGeom>
            <a:solidFill>
              <a:srgbClr val="B03E8D">
                <a:alpha val="78000"/>
              </a:srgbClr>
            </a:solidFill>
            <a:ln>
              <a:noFill/>
            </a:ln>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24546909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xit" presetSubtype="0" fill="hold" grpId="0" nodeType="clickEffect">
                                  <p:stCondLst>
                                    <p:cond delay="0"/>
                                  </p:stCondLst>
                                  <p:childTnLst>
                                    <p:animEffect transition="out" filter="fade">
                                      <p:cBhvr>
                                        <p:cTn id="6" dur="500"/>
                                        <p:tgtEl>
                                          <p:spTgt spid="10"/>
                                        </p:tgtEl>
                                      </p:cBhvr>
                                    </p:animEffect>
                                    <p:anim calcmode="lin" valueType="num">
                                      <p:cBhvr>
                                        <p:cTn id="7" dur="500"/>
                                        <p:tgtEl>
                                          <p:spTgt spid="10"/>
                                        </p:tgtEl>
                                        <p:attrNameLst>
                                          <p:attrName>ppt_x</p:attrName>
                                        </p:attrNameLst>
                                      </p:cBhvr>
                                      <p:tavLst>
                                        <p:tav tm="0">
                                          <p:val>
                                            <p:strVal val="ppt_x"/>
                                          </p:val>
                                        </p:tav>
                                        <p:tav tm="100000">
                                          <p:val>
                                            <p:strVal val="ppt_x"/>
                                          </p:val>
                                        </p:tav>
                                      </p:tavLst>
                                    </p:anim>
                                    <p:anim calcmode="lin" valueType="num">
                                      <p:cBhvr>
                                        <p:cTn id="8" dur="500"/>
                                        <p:tgtEl>
                                          <p:spTgt spid="10"/>
                                        </p:tgtEl>
                                        <p:attrNameLst>
                                          <p:attrName>ppt_y</p:attrName>
                                        </p:attrNameLst>
                                      </p:cBhvr>
                                      <p:tavLst>
                                        <p:tav tm="0">
                                          <p:val>
                                            <p:strVal val="ppt_y"/>
                                          </p:val>
                                        </p:tav>
                                        <p:tav tm="100000">
                                          <p:val>
                                            <p:strVal val="ppt_y+.1"/>
                                          </p:val>
                                        </p:tav>
                                      </p:tavLst>
                                    </p:anim>
                                    <p:set>
                                      <p:cBhvr>
                                        <p:cTn id="9" dur="1" fill="hold">
                                          <p:stCondLst>
                                            <p:cond delay="499"/>
                                          </p:stCondLst>
                                        </p:cTn>
                                        <p:tgtEl>
                                          <p:spTgt spid="10"/>
                                        </p:tgtEl>
                                        <p:attrNameLst>
                                          <p:attrName>style.visibility</p:attrName>
                                        </p:attrNameLst>
                                      </p:cBhvr>
                                      <p:to>
                                        <p:strVal val="hidden"/>
                                      </p:to>
                                    </p:set>
                                  </p:childTnLst>
                                </p:cTn>
                              </p:par>
                              <p:par>
                                <p:cTn id="10" presetID="42"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anim calcmode="lin" valueType="num">
                                      <p:cBhvr>
                                        <p:cTn id="13" dur="500" fill="hold"/>
                                        <p:tgtEl>
                                          <p:spTgt spid="4"/>
                                        </p:tgtEl>
                                        <p:attrNameLst>
                                          <p:attrName>ppt_x</p:attrName>
                                        </p:attrNameLst>
                                      </p:cBhvr>
                                      <p:tavLst>
                                        <p:tav tm="0">
                                          <p:val>
                                            <p:strVal val="#ppt_x"/>
                                          </p:val>
                                        </p:tav>
                                        <p:tav tm="100000">
                                          <p:val>
                                            <p:strVal val="#ppt_x"/>
                                          </p:val>
                                        </p:tav>
                                      </p:tavLst>
                                    </p:anim>
                                    <p:anim calcmode="lin" valueType="num">
                                      <p:cBhvr>
                                        <p:cTn id="14" dur="5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0"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2573963" y="1222735"/>
            <a:ext cx="3762609" cy="2619866"/>
            <a:chOff x="2573963" y="1057635"/>
            <a:chExt cx="3762609" cy="2619866"/>
          </a:xfrm>
        </p:grpSpPr>
        <p:sp>
          <p:nvSpPr>
            <p:cNvPr id="17" name="Pentagon 16"/>
            <p:cNvSpPr/>
            <p:nvPr/>
          </p:nvSpPr>
          <p:spPr>
            <a:xfrm>
              <a:off x="2573963" y="1571089"/>
              <a:ext cx="3762609" cy="2106412"/>
            </a:xfrm>
            <a:prstGeom prst="homePlate">
              <a:avLst>
                <a:gd name="adj" fmla="val 34332"/>
              </a:avLst>
            </a:prstGeom>
            <a:solidFill>
              <a:schemeClr val="accent6">
                <a:lumMod val="60000"/>
                <a:lumOff val="40000"/>
              </a:schemeClr>
            </a:solidFill>
            <a:ln w="12700" cmpd="sng">
              <a:solidFill>
                <a:srgbClr val="FFFFF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Box 17"/>
            <p:cNvSpPr txBox="1"/>
            <p:nvPr/>
          </p:nvSpPr>
          <p:spPr>
            <a:xfrm>
              <a:off x="2870200" y="1057635"/>
              <a:ext cx="2743200" cy="318036"/>
            </a:xfrm>
            <a:prstGeom prst="rect">
              <a:avLst/>
            </a:prstGeom>
            <a:noFill/>
          </p:spPr>
          <p:txBody>
            <a:bodyPr wrap="square" rtlCol="0">
              <a:spAutoFit/>
            </a:bodyPr>
            <a:lstStyle/>
            <a:p>
              <a:pPr algn="ctr">
                <a:lnSpc>
                  <a:spcPct val="90000"/>
                </a:lnSpc>
                <a:spcBef>
                  <a:spcPts val="750"/>
                </a:spcBef>
                <a:buClr>
                  <a:srgbClr val="FA492B"/>
                </a:buClr>
                <a:buSzPct val="80000"/>
                <a:tabLst>
                  <a:tab pos="230188" algn="l"/>
                  <a:tab pos="460375" algn="l"/>
                  <a:tab pos="684213" algn="l"/>
                  <a:tab pos="914400" algn="l"/>
                  <a:tab pos="1144588" algn="l"/>
                  <a:tab pos="1374775" algn="l"/>
                </a:tabLst>
              </a:pPr>
              <a:r>
                <a:rPr lang="en-US" sz="1600" b="1" dirty="0" smtClean="0">
                  <a:solidFill>
                    <a:schemeClr val="tx2"/>
                  </a:solidFill>
                </a:rPr>
                <a:t>New Relic</a:t>
              </a:r>
            </a:p>
          </p:txBody>
        </p:sp>
        <p:sp>
          <p:nvSpPr>
            <p:cNvPr id="19" name="TextBox 18"/>
            <p:cNvSpPr txBox="1"/>
            <p:nvPr/>
          </p:nvSpPr>
          <p:spPr>
            <a:xfrm>
              <a:off x="3505200" y="2266884"/>
              <a:ext cx="2489200" cy="969069"/>
            </a:xfrm>
            <a:prstGeom prst="rect">
              <a:avLst/>
            </a:prstGeom>
            <a:noFill/>
          </p:spPr>
          <p:txBody>
            <a:bodyPr wrap="square" rtlCol="0">
              <a:spAutoFit/>
            </a:bodyPr>
            <a:lstStyle/>
            <a:p>
              <a:pPr fontAlgn="t">
                <a:lnSpc>
                  <a:spcPts val="1700"/>
                </a:lnSpc>
              </a:pPr>
              <a:r>
                <a:rPr lang="en-US" sz="1600" b="1" dirty="0">
                  <a:solidFill>
                    <a:srgbClr val="FFFFFF"/>
                  </a:solidFill>
                </a:rPr>
                <a:t>Lead </a:t>
              </a:r>
              <a:r>
                <a:rPr lang="en-US" sz="1600" b="1" dirty="0" smtClean="0">
                  <a:solidFill>
                    <a:srgbClr val="FFFFFF"/>
                  </a:solidFill>
                </a:rPr>
                <a:t>shift </a:t>
              </a:r>
              <a:r>
                <a:rPr lang="en-US" sz="1600" b="1" dirty="0">
                  <a:solidFill>
                    <a:srgbClr val="FFFFFF"/>
                  </a:solidFill>
                </a:rPr>
                <a:t>to </a:t>
              </a:r>
              <a:r>
                <a:rPr lang="en-US" sz="1600" b="1" dirty="0" smtClean="0">
                  <a:solidFill>
                    <a:srgbClr val="FFFFFF"/>
                  </a:solidFill>
                </a:rPr>
                <a:t>SaaS</a:t>
              </a:r>
              <a:br>
                <a:rPr lang="en-US" sz="1600" b="1" dirty="0" smtClean="0">
                  <a:solidFill>
                    <a:srgbClr val="FFFFFF"/>
                  </a:solidFill>
                </a:rPr>
              </a:br>
              <a:endParaRPr lang="en-US" sz="1600" b="1" dirty="0">
                <a:solidFill>
                  <a:srgbClr val="FFFFFF"/>
                </a:solidFill>
              </a:endParaRPr>
            </a:p>
            <a:p>
              <a:pPr fontAlgn="t">
                <a:lnSpc>
                  <a:spcPts val="1700"/>
                </a:lnSpc>
              </a:pPr>
              <a:r>
                <a:rPr lang="en-US" sz="1600" b="1" dirty="0" smtClean="0">
                  <a:solidFill>
                    <a:srgbClr val="FFFFFF"/>
                  </a:solidFill>
                </a:rPr>
                <a:t>Own</a:t>
              </a:r>
              <a:r>
                <a:rPr lang="en-US" sz="1600" b="1" dirty="0">
                  <a:solidFill>
                    <a:srgbClr val="FFFFFF"/>
                  </a:solidFill>
                </a:rPr>
                <a:t> 80% </a:t>
              </a:r>
              <a:r>
                <a:rPr lang="en-US" sz="1600" b="1" dirty="0" smtClean="0">
                  <a:solidFill>
                    <a:srgbClr val="FFFFFF"/>
                  </a:solidFill>
                </a:rPr>
                <a:t>market share</a:t>
              </a:r>
              <a:endParaRPr lang="en-US" sz="1600" b="1" dirty="0">
                <a:solidFill>
                  <a:srgbClr val="FFFFFF"/>
                </a:solidFill>
              </a:endParaRPr>
            </a:p>
            <a:p>
              <a:pPr fontAlgn="t">
                <a:lnSpc>
                  <a:spcPts val="1700"/>
                </a:lnSpc>
              </a:pPr>
              <a:r>
                <a:rPr lang="en-US" sz="1600" b="1" dirty="0">
                  <a:solidFill>
                    <a:srgbClr val="FFFFFF"/>
                  </a:solidFill>
                </a:rPr>
                <a:t> </a:t>
              </a:r>
            </a:p>
          </p:txBody>
        </p:sp>
      </p:grpSp>
      <p:sp>
        <p:nvSpPr>
          <p:cNvPr id="4" name="Text Placeholder 3"/>
          <p:cNvSpPr>
            <a:spLocks noGrp="1"/>
          </p:cNvSpPr>
          <p:nvPr>
            <p:ph type="body" sz="quarter" idx="13"/>
          </p:nvPr>
        </p:nvSpPr>
        <p:spPr/>
        <p:txBody>
          <a:bodyPr/>
          <a:lstStyle/>
          <a:p>
            <a:pPr algn="ctr"/>
            <a:r>
              <a:rPr lang="en-US" dirty="0" smtClean="0"/>
              <a:t>What we will make true</a:t>
            </a:r>
            <a:endParaRPr lang="en-US" dirty="0"/>
          </a:p>
        </p:txBody>
      </p:sp>
      <p:grpSp>
        <p:nvGrpSpPr>
          <p:cNvPr id="2" name="Group 1"/>
          <p:cNvGrpSpPr/>
          <p:nvPr/>
        </p:nvGrpSpPr>
        <p:grpSpPr>
          <a:xfrm>
            <a:off x="-54209" y="1210035"/>
            <a:ext cx="3445108" cy="2632566"/>
            <a:chOff x="-54209" y="1044935"/>
            <a:chExt cx="3445108" cy="2632566"/>
          </a:xfrm>
        </p:grpSpPr>
        <p:sp>
          <p:nvSpPr>
            <p:cNvPr id="14" name="Pentagon 13"/>
            <p:cNvSpPr/>
            <p:nvPr/>
          </p:nvSpPr>
          <p:spPr>
            <a:xfrm>
              <a:off x="-54209" y="1571089"/>
              <a:ext cx="3445108" cy="2106412"/>
            </a:xfrm>
            <a:prstGeom prst="homePlate">
              <a:avLst>
                <a:gd name="adj" fmla="val 34332"/>
              </a:avLst>
            </a:prstGeom>
            <a:solidFill>
              <a:schemeClr val="accent1">
                <a:lumMod val="50000"/>
              </a:schemeClr>
            </a:solidFill>
            <a:ln w="3175" cmpd="sng">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p:cNvSpPr txBox="1"/>
            <p:nvPr/>
          </p:nvSpPr>
          <p:spPr>
            <a:xfrm>
              <a:off x="211330" y="1044935"/>
              <a:ext cx="2493770" cy="318036"/>
            </a:xfrm>
            <a:prstGeom prst="rect">
              <a:avLst/>
            </a:prstGeom>
            <a:noFill/>
          </p:spPr>
          <p:txBody>
            <a:bodyPr wrap="square" rtlCol="0">
              <a:spAutoFit/>
            </a:bodyPr>
            <a:lstStyle/>
            <a:p>
              <a:pPr>
                <a:lnSpc>
                  <a:spcPct val="90000"/>
                </a:lnSpc>
                <a:spcBef>
                  <a:spcPts val="750"/>
                </a:spcBef>
                <a:buClr>
                  <a:srgbClr val="FA492B"/>
                </a:buClr>
                <a:buSzPct val="80000"/>
                <a:tabLst>
                  <a:tab pos="230188" algn="l"/>
                  <a:tab pos="460375" algn="l"/>
                  <a:tab pos="684213" algn="l"/>
                  <a:tab pos="914400" algn="l"/>
                  <a:tab pos="1144588" algn="l"/>
                  <a:tab pos="1374775" algn="l"/>
                </a:tabLst>
              </a:pPr>
              <a:r>
                <a:rPr lang="en-US" sz="1600" b="1" dirty="0" smtClean="0">
                  <a:solidFill>
                    <a:schemeClr val="tx2"/>
                  </a:solidFill>
                </a:rPr>
                <a:t>Software Analytics</a:t>
              </a:r>
            </a:p>
          </p:txBody>
        </p:sp>
        <p:sp>
          <p:nvSpPr>
            <p:cNvPr id="16" name="TextBox 15"/>
            <p:cNvSpPr txBox="1"/>
            <p:nvPr/>
          </p:nvSpPr>
          <p:spPr>
            <a:xfrm>
              <a:off x="211330" y="2275390"/>
              <a:ext cx="3014469" cy="751060"/>
            </a:xfrm>
            <a:prstGeom prst="rect">
              <a:avLst/>
            </a:prstGeom>
            <a:noFill/>
          </p:spPr>
          <p:txBody>
            <a:bodyPr wrap="square" rtlCol="0">
              <a:spAutoFit/>
            </a:bodyPr>
            <a:lstStyle/>
            <a:p>
              <a:pPr fontAlgn="t">
                <a:lnSpc>
                  <a:spcPts val="1700"/>
                </a:lnSpc>
              </a:pPr>
              <a:r>
                <a:rPr lang="en-US" sz="1600" b="1" dirty="0" smtClean="0">
                  <a:solidFill>
                    <a:schemeClr val="bg1"/>
                  </a:solidFill>
                </a:rPr>
                <a:t>Define market </a:t>
              </a:r>
            </a:p>
            <a:p>
              <a:pPr fontAlgn="t">
                <a:lnSpc>
                  <a:spcPts val="1700"/>
                </a:lnSpc>
              </a:pPr>
              <a:r>
                <a:rPr lang="en-US" sz="1600" b="1" dirty="0">
                  <a:solidFill>
                    <a:schemeClr val="bg1"/>
                  </a:solidFill>
                </a:rPr>
                <a:t>     </a:t>
              </a:r>
            </a:p>
            <a:p>
              <a:pPr fontAlgn="t">
                <a:lnSpc>
                  <a:spcPts val="1700"/>
                </a:lnSpc>
              </a:pPr>
              <a:r>
                <a:rPr lang="en-US" sz="1600" b="1" dirty="0" smtClean="0">
                  <a:solidFill>
                    <a:schemeClr val="bg1"/>
                  </a:solidFill>
                </a:rPr>
                <a:t>Make essential</a:t>
              </a:r>
            </a:p>
          </p:txBody>
        </p:sp>
      </p:grpSp>
      <p:grpSp>
        <p:nvGrpSpPr>
          <p:cNvPr id="5" name="Group 4"/>
          <p:cNvGrpSpPr/>
          <p:nvPr/>
        </p:nvGrpSpPr>
        <p:grpSpPr>
          <a:xfrm>
            <a:off x="5755641" y="1552936"/>
            <a:ext cx="3662760" cy="2625642"/>
            <a:chOff x="5615940" y="1095735"/>
            <a:chExt cx="4226560" cy="3029801"/>
          </a:xfrm>
        </p:grpSpPr>
        <p:grpSp>
          <p:nvGrpSpPr>
            <p:cNvPr id="21" name="Group 20"/>
            <p:cNvGrpSpPr/>
            <p:nvPr/>
          </p:nvGrpSpPr>
          <p:grpSpPr>
            <a:xfrm>
              <a:off x="5615940" y="1095735"/>
              <a:ext cx="4226560" cy="3029801"/>
              <a:chOff x="2857500" y="1226820"/>
              <a:chExt cx="3261360" cy="2308860"/>
            </a:xfrm>
          </p:grpSpPr>
          <p:sp>
            <p:nvSpPr>
              <p:cNvPr id="22" name="Rectangle 21"/>
              <p:cNvSpPr/>
              <p:nvPr/>
            </p:nvSpPr>
            <p:spPr>
              <a:xfrm>
                <a:off x="2857500" y="1226820"/>
                <a:ext cx="3261360" cy="2308860"/>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3" name="Picture 2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16434" y="1290956"/>
                <a:ext cx="2517713" cy="2037876"/>
              </a:xfrm>
              <a:prstGeom prst="rect">
                <a:avLst/>
              </a:prstGeom>
            </p:spPr>
          </p:pic>
        </p:grpSp>
        <p:sp>
          <p:nvSpPr>
            <p:cNvPr id="20" name="TextBox 19"/>
            <p:cNvSpPr txBox="1"/>
            <p:nvPr/>
          </p:nvSpPr>
          <p:spPr>
            <a:xfrm>
              <a:off x="6368551" y="1846998"/>
              <a:ext cx="1998471" cy="1743811"/>
            </a:xfrm>
            <a:prstGeom prst="rect">
              <a:avLst/>
            </a:prstGeom>
            <a:noFill/>
          </p:spPr>
          <p:txBody>
            <a:bodyPr wrap="square" rtlCol="0">
              <a:spAutoFit/>
            </a:bodyPr>
            <a:lstStyle/>
            <a:p>
              <a:pPr algn="ctr" fontAlgn="t">
                <a:lnSpc>
                  <a:spcPct val="90000"/>
                </a:lnSpc>
              </a:pPr>
              <a:r>
                <a:rPr lang="en-US" sz="1400" b="1" dirty="0" smtClean="0">
                  <a:solidFill>
                    <a:schemeClr val="tx1">
                      <a:lumMod val="75000"/>
                      <a:lumOff val="25000"/>
                    </a:schemeClr>
                  </a:solidFill>
                </a:rPr>
                <a:t>Top </a:t>
              </a:r>
              <a:r>
                <a:rPr lang="en-US" sz="1400" b="1" dirty="0">
                  <a:solidFill>
                    <a:schemeClr val="tx1">
                      <a:lumMod val="75000"/>
                      <a:lumOff val="25000"/>
                    </a:schemeClr>
                  </a:solidFill>
                </a:rPr>
                <a:t>10 </a:t>
              </a:r>
              <a:r>
                <a:rPr lang="en-US" sz="1400" b="1" dirty="0" smtClean="0">
                  <a:solidFill>
                    <a:schemeClr val="tx1">
                      <a:lumMod val="75000"/>
                      <a:lumOff val="25000"/>
                    </a:schemeClr>
                  </a:solidFill>
                </a:rPr>
                <a:t/>
              </a:r>
              <a:br>
                <a:rPr lang="en-US" sz="1400" b="1" dirty="0" smtClean="0">
                  <a:solidFill>
                    <a:schemeClr val="tx1">
                      <a:lumMod val="75000"/>
                      <a:lumOff val="25000"/>
                    </a:schemeClr>
                  </a:solidFill>
                </a:rPr>
              </a:br>
              <a:r>
                <a:rPr lang="en-US" sz="1400" b="1" dirty="0" smtClean="0">
                  <a:solidFill>
                    <a:schemeClr val="tx1">
                      <a:lumMod val="75000"/>
                      <a:lumOff val="25000"/>
                    </a:schemeClr>
                  </a:solidFill>
                </a:rPr>
                <a:t>Global </a:t>
              </a:r>
              <a:r>
                <a:rPr lang="en-US" sz="1400" b="1" dirty="0">
                  <a:solidFill>
                    <a:schemeClr val="tx1">
                      <a:lumMod val="75000"/>
                      <a:lumOff val="25000"/>
                    </a:schemeClr>
                  </a:solidFill>
                </a:rPr>
                <a:t>SaaS </a:t>
              </a:r>
              <a:r>
                <a:rPr lang="en-US" sz="1400" b="1" dirty="0" smtClean="0">
                  <a:solidFill>
                    <a:schemeClr val="tx1">
                      <a:lumMod val="75000"/>
                      <a:lumOff val="25000"/>
                    </a:schemeClr>
                  </a:solidFill>
                </a:rPr>
                <a:t>company</a:t>
              </a:r>
              <a:br>
                <a:rPr lang="en-US" sz="1400" b="1" dirty="0" smtClean="0">
                  <a:solidFill>
                    <a:schemeClr val="tx1">
                      <a:lumMod val="75000"/>
                      <a:lumOff val="25000"/>
                    </a:schemeClr>
                  </a:solidFill>
                </a:rPr>
              </a:br>
              <a:r>
                <a:rPr lang="en-US" sz="1400" b="1" dirty="0" smtClean="0">
                  <a:solidFill>
                    <a:schemeClr val="tx1">
                      <a:lumMod val="75000"/>
                      <a:lumOff val="25000"/>
                    </a:schemeClr>
                  </a:solidFill>
                </a:rPr>
                <a:t/>
              </a:r>
              <a:br>
                <a:rPr lang="en-US" sz="1400" b="1" dirty="0" smtClean="0">
                  <a:solidFill>
                    <a:schemeClr val="tx1">
                      <a:lumMod val="75000"/>
                      <a:lumOff val="25000"/>
                    </a:schemeClr>
                  </a:solidFill>
                </a:rPr>
              </a:br>
              <a:r>
                <a:rPr lang="en-US" sz="1400" b="1" dirty="0" smtClean="0">
                  <a:solidFill>
                    <a:schemeClr val="tx1">
                      <a:lumMod val="75000"/>
                      <a:lumOff val="25000"/>
                    </a:schemeClr>
                  </a:solidFill>
                </a:rPr>
                <a:t> $1B</a:t>
              </a:r>
              <a:br>
                <a:rPr lang="en-US" sz="1400" b="1" dirty="0" smtClean="0">
                  <a:solidFill>
                    <a:schemeClr val="tx1">
                      <a:lumMod val="75000"/>
                      <a:lumOff val="25000"/>
                    </a:schemeClr>
                  </a:solidFill>
                </a:rPr>
              </a:br>
              <a:r>
                <a:rPr lang="en-US" sz="1400" b="1" dirty="0" smtClean="0">
                  <a:solidFill>
                    <a:schemeClr val="tx1">
                      <a:lumMod val="75000"/>
                      <a:lumOff val="25000"/>
                    </a:schemeClr>
                  </a:solidFill>
                </a:rPr>
                <a:t> </a:t>
              </a:r>
              <a:r>
                <a:rPr lang="en-US" sz="1400" b="1" dirty="0">
                  <a:solidFill>
                    <a:schemeClr val="tx1">
                      <a:lumMod val="75000"/>
                      <a:lumOff val="25000"/>
                    </a:schemeClr>
                  </a:solidFill>
                </a:rPr>
                <a:t>in revenue</a:t>
              </a:r>
            </a:p>
            <a:p>
              <a:pPr algn="ctr">
                <a:lnSpc>
                  <a:spcPct val="90000"/>
                </a:lnSpc>
                <a:spcBef>
                  <a:spcPts val="750"/>
                </a:spcBef>
                <a:buClr>
                  <a:srgbClr val="FA492B"/>
                </a:buClr>
                <a:buSzPct val="80000"/>
                <a:tabLst>
                  <a:tab pos="230188" algn="l"/>
                  <a:tab pos="460375" algn="l"/>
                  <a:tab pos="684213" algn="l"/>
                  <a:tab pos="914400" algn="l"/>
                  <a:tab pos="1144588" algn="l"/>
                  <a:tab pos="1374775" algn="l"/>
                </a:tabLst>
              </a:pPr>
              <a:endParaRPr lang="en-US" sz="1600" b="1" dirty="0" smtClean="0">
                <a:solidFill>
                  <a:schemeClr val="tx1">
                    <a:lumMod val="75000"/>
                    <a:lumOff val="25000"/>
                  </a:schemeClr>
                </a:solidFill>
              </a:endParaRPr>
            </a:p>
          </p:txBody>
        </p:sp>
      </p:grpSp>
      <p:sp>
        <p:nvSpPr>
          <p:cNvPr id="24" name="TextBox 23"/>
          <p:cNvSpPr txBox="1"/>
          <p:nvPr/>
        </p:nvSpPr>
        <p:spPr>
          <a:xfrm>
            <a:off x="5918200" y="1222471"/>
            <a:ext cx="2863850" cy="318036"/>
          </a:xfrm>
          <a:prstGeom prst="rect">
            <a:avLst/>
          </a:prstGeom>
          <a:noFill/>
        </p:spPr>
        <p:txBody>
          <a:bodyPr wrap="square" rtlCol="0">
            <a:spAutoFit/>
          </a:bodyPr>
          <a:lstStyle/>
          <a:p>
            <a:pPr algn="ctr">
              <a:lnSpc>
                <a:spcPct val="90000"/>
              </a:lnSpc>
              <a:spcBef>
                <a:spcPts val="750"/>
              </a:spcBef>
              <a:buClr>
                <a:srgbClr val="FA492B"/>
              </a:buClr>
              <a:buSzPct val="80000"/>
              <a:tabLst>
                <a:tab pos="230188" algn="l"/>
                <a:tab pos="460375" algn="l"/>
                <a:tab pos="684213" algn="l"/>
                <a:tab pos="914400" algn="l"/>
                <a:tab pos="1144588" algn="l"/>
                <a:tab pos="1374775" algn="l"/>
              </a:tabLst>
            </a:pPr>
            <a:r>
              <a:rPr lang="en-US" sz="1600" b="1" dirty="0" smtClean="0">
                <a:solidFill>
                  <a:schemeClr val="tx2"/>
                </a:solidFill>
              </a:rPr>
              <a:t>Result</a:t>
            </a:r>
          </a:p>
        </p:txBody>
      </p:sp>
    </p:spTree>
    <p:extLst>
      <p:ext uri="{BB962C8B-B14F-4D97-AF65-F5344CB8AC3E}">
        <p14:creationId xmlns:p14="http://schemas.microsoft.com/office/powerpoint/2010/main" val="14595856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4"/>
                                        </p:tgtEl>
                                        <p:attrNameLst>
                                          <p:attrName>style.visibility</p:attrName>
                                        </p:attrNameLst>
                                      </p:cBhvr>
                                      <p:to>
                                        <p:strVal val="visible"/>
                                      </p:to>
                                    </p:set>
                                    <p:animEffect transition="in" filter="fade">
                                      <p:cBhvr>
                                        <p:cTn id="20"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5" name="Rectangle 4"/>
          <p:cNvSpPr/>
          <p:nvPr/>
        </p:nvSpPr>
        <p:spPr>
          <a:xfrm>
            <a:off x="9461501" y="10148"/>
            <a:ext cx="2057399" cy="156568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3 statements  -Andrew will send language</a:t>
            </a:r>
          </a:p>
          <a:p>
            <a:pPr algn="ctr"/>
            <a:endParaRPr lang="en-US" dirty="0"/>
          </a:p>
          <a:p>
            <a:pPr algn="ctr"/>
            <a:r>
              <a:rPr lang="en-US" dirty="0" smtClean="0"/>
              <a:t>Remove interstitial</a:t>
            </a:r>
          </a:p>
          <a:p>
            <a:pPr algn="ctr"/>
            <a:endParaRPr lang="en-US" dirty="0"/>
          </a:p>
          <a:p>
            <a:pPr algn="ctr"/>
            <a:r>
              <a:rPr lang="en-US" dirty="0" smtClean="0"/>
              <a:t>Clean page with logo bug see thank you slide</a:t>
            </a:r>
            <a:endParaRPr lang="en-US" dirty="0"/>
          </a:p>
        </p:txBody>
      </p:sp>
      <p:sp>
        <p:nvSpPr>
          <p:cNvPr id="4" name="Text Placeholder 31"/>
          <p:cNvSpPr txBox="1">
            <a:spLocks/>
          </p:cNvSpPr>
          <p:nvPr/>
        </p:nvSpPr>
        <p:spPr>
          <a:xfrm>
            <a:off x="1152384" y="2550522"/>
            <a:ext cx="7496315" cy="457200"/>
          </a:xfrm>
          <a:prstGeom prst="rect">
            <a:avLst/>
          </a:prstGeom>
        </p:spPr>
        <p:txBody>
          <a:bodyPr vert="horz" wrap="square" lIns="0" tIns="0" rIns="0" bIns="0" anchor="b" anchorCtr="0">
            <a:noAutofit/>
          </a:bodyPr>
          <a:lstStyle>
            <a:lvl1pPr marL="0" indent="0" algn="l" defTabSz="914400" rtl="0" eaLnBrk="1" latinLnBrk="0" hangingPunct="1">
              <a:lnSpc>
                <a:spcPct val="80000"/>
              </a:lnSpc>
              <a:spcBef>
                <a:spcPts val="1000"/>
              </a:spcBef>
              <a:buFontTx/>
              <a:buNone/>
              <a:defRPr sz="4267" b="1" kern="1200" spc="-180" baseline="0">
                <a:solidFill>
                  <a:srgbClr val="348798"/>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600" spc="-60" dirty="0">
                <a:solidFill>
                  <a:schemeClr val="tx1">
                    <a:lumMod val="65000"/>
                    <a:lumOff val="35000"/>
                  </a:schemeClr>
                </a:solidFill>
                <a:latin typeface="Gotham Medium" pitchFamily="50" charset="0"/>
                <a:cs typeface="Gotham Medium" pitchFamily="50" charset="0"/>
              </a:rPr>
              <a:t>WE WILL BECOME </a:t>
            </a:r>
            <a:r>
              <a:rPr lang="en-US" sz="3600" spc="-60" dirty="0" smtClean="0">
                <a:solidFill>
                  <a:schemeClr val="tx1">
                    <a:lumMod val="65000"/>
                    <a:lumOff val="35000"/>
                  </a:schemeClr>
                </a:solidFill>
                <a:latin typeface="Gotham Medium" pitchFamily="50" charset="0"/>
                <a:cs typeface="Gotham Medium" pitchFamily="50" charset="0"/>
              </a:rPr>
              <a:t>A</a:t>
            </a:r>
            <a:br>
              <a:rPr lang="en-US" sz="3600" spc="-60" dirty="0" smtClean="0">
                <a:solidFill>
                  <a:schemeClr val="tx1">
                    <a:lumMod val="65000"/>
                    <a:lumOff val="35000"/>
                  </a:schemeClr>
                </a:solidFill>
                <a:latin typeface="Gotham Medium" pitchFamily="50" charset="0"/>
                <a:cs typeface="Gotham Medium" pitchFamily="50" charset="0"/>
              </a:rPr>
            </a:br>
            <a:r>
              <a:rPr lang="en-US" sz="3600" spc="-60" dirty="0" smtClean="0">
                <a:solidFill>
                  <a:srgbClr val="B85F9D"/>
                </a:solidFill>
                <a:latin typeface="Gotham Medium" pitchFamily="50" charset="0"/>
                <a:cs typeface="Gotham Medium" pitchFamily="50" charset="0"/>
              </a:rPr>
              <a:t>PLATFORM </a:t>
            </a:r>
            <a:r>
              <a:rPr lang="en-US" sz="3600" spc="-60" dirty="0">
                <a:solidFill>
                  <a:srgbClr val="B85F9D"/>
                </a:solidFill>
                <a:latin typeface="Gotham Medium" pitchFamily="50" charset="0"/>
                <a:cs typeface="Gotham Medium" pitchFamily="50" charset="0"/>
              </a:rPr>
              <a:t>COMPANY</a:t>
            </a:r>
          </a:p>
        </p:txBody>
      </p:sp>
      <p:grpSp>
        <p:nvGrpSpPr>
          <p:cNvPr id="6" name="Group 5"/>
          <p:cNvGrpSpPr/>
          <p:nvPr/>
        </p:nvGrpSpPr>
        <p:grpSpPr>
          <a:xfrm>
            <a:off x="385048" y="3784451"/>
            <a:ext cx="1493868" cy="1148170"/>
            <a:chOff x="0" y="3873500"/>
            <a:chExt cx="2666778" cy="2049655"/>
          </a:xfrm>
        </p:grpSpPr>
        <p:sp>
          <p:nvSpPr>
            <p:cNvPr id="7" name="Freeform 45"/>
            <p:cNvSpPr>
              <a:spLocks/>
            </p:cNvSpPr>
            <p:nvPr/>
          </p:nvSpPr>
          <p:spPr bwMode="auto">
            <a:xfrm>
              <a:off x="1369809" y="3873500"/>
              <a:ext cx="1296969" cy="2049655"/>
            </a:xfrm>
            <a:custGeom>
              <a:avLst/>
              <a:gdLst>
                <a:gd name="T0" fmla="*/ 641 w 641"/>
                <a:gd name="T1" fmla="*/ 638 h 1013"/>
                <a:gd name="T2" fmla="*/ 641 w 641"/>
                <a:gd name="T3" fmla="*/ 1013 h 1013"/>
                <a:gd name="T4" fmla="*/ 0 w 641"/>
                <a:gd name="T5" fmla="*/ 374 h 1013"/>
                <a:gd name="T6" fmla="*/ 0 w 641"/>
                <a:gd name="T7" fmla="*/ 0 h 1013"/>
                <a:gd name="T8" fmla="*/ 641 w 641"/>
                <a:gd name="T9" fmla="*/ 638 h 1013"/>
              </a:gdLst>
              <a:ahLst/>
              <a:cxnLst>
                <a:cxn ang="0">
                  <a:pos x="T0" y="T1"/>
                </a:cxn>
                <a:cxn ang="0">
                  <a:pos x="T2" y="T3"/>
                </a:cxn>
                <a:cxn ang="0">
                  <a:pos x="T4" y="T5"/>
                </a:cxn>
                <a:cxn ang="0">
                  <a:pos x="T6" y="T7"/>
                </a:cxn>
                <a:cxn ang="0">
                  <a:pos x="T8" y="T9"/>
                </a:cxn>
              </a:cxnLst>
              <a:rect l="0" t="0" r="r" b="b"/>
              <a:pathLst>
                <a:path w="641" h="1013">
                  <a:moveTo>
                    <a:pt x="641" y="638"/>
                  </a:moveTo>
                  <a:lnTo>
                    <a:pt x="641" y="1013"/>
                  </a:lnTo>
                  <a:lnTo>
                    <a:pt x="0" y="374"/>
                  </a:lnTo>
                  <a:lnTo>
                    <a:pt x="0" y="0"/>
                  </a:lnTo>
                  <a:lnTo>
                    <a:pt x="641" y="638"/>
                  </a:lnTo>
                  <a:close/>
                </a:path>
              </a:pathLst>
            </a:custGeom>
            <a:solidFill>
              <a:srgbClr val="B03E8D">
                <a:alpha val="78000"/>
              </a:srgbClr>
            </a:solid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8" name="Freeform 46"/>
            <p:cNvSpPr>
              <a:spLocks/>
            </p:cNvSpPr>
            <p:nvPr/>
          </p:nvSpPr>
          <p:spPr bwMode="auto">
            <a:xfrm>
              <a:off x="0" y="3873500"/>
              <a:ext cx="1301015" cy="2049655"/>
            </a:xfrm>
            <a:custGeom>
              <a:avLst/>
              <a:gdLst>
                <a:gd name="T0" fmla="*/ 0 w 643"/>
                <a:gd name="T1" fmla="*/ 638 h 1013"/>
                <a:gd name="T2" fmla="*/ 0 w 643"/>
                <a:gd name="T3" fmla="*/ 1013 h 1013"/>
                <a:gd name="T4" fmla="*/ 643 w 643"/>
                <a:gd name="T5" fmla="*/ 374 h 1013"/>
                <a:gd name="T6" fmla="*/ 643 w 643"/>
                <a:gd name="T7" fmla="*/ 0 h 1013"/>
                <a:gd name="T8" fmla="*/ 0 w 643"/>
                <a:gd name="T9" fmla="*/ 638 h 1013"/>
              </a:gdLst>
              <a:ahLst/>
              <a:cxnLst>
                <a:cxn ang="0">
                  <a:pos x="T0" y="T1"/>
                </a:cxn>
                <a:cxn ang="0">
                  <a:pos x="T2" y="T3"/>
                </a:cxn>
                <a:cxn ang="0">
                  <a:pos x="T4" y="T5"/>
                </a:cxn>
                <a:cxn ang="0">
                  <a:pos x="T6" y="T7"/>
                </a:cxn>
                <a:cxn ang="0">
                  <a:pos x="T8" y="T9"/>
                </a:cxn>
              </a:cxnLst>
              <a:rect l="0" t="0" r="r" b="b"/>
              <a:pathLst>
                <a:path w="643" h="1013">
                  <a:moveTo>
                    <a:pt x="0" y="638"/>
                  </a:moveTo>
                  <a:lnTo>
                    <a:pt x="0" y="1013"/>
                  </a:lnTo>
                  <a:lnTo>
                    <a:pt x="643" y="374"/>
                  </a:lnTo>
                  <a:lnTo>
                    <a:pt x="643" y="0"/>
                  </a:lnTo>
                  <a:lnTo>
                    <a:pt x="0" y="638"/>
                  </a:lnTo>
                  <a:close/>
                </a:path>
              </a:pathLst>
            </a:custGeom>
            <a:solidFill>
              <a:srgbClr val="B03E8D">
                <a:alpha val="78000"/>
              </a:srgbClr>
            </a:solidFill>
            <a:ln>
              <a:noFill/>
            </a:ln>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919477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anim calcmode="lin" valueType="num">
                                      <p:cBhvr>
                                        <p:cTn id="8" dur="500" fill="hold"/>
                                        <p:tgtEl>
                                          <p:spTgt spid="4"/>
                                        </p:tgtEl>
                                        <p:attrNameLst>
                                          <p:attrName>ppt_x</p:attrName>
                                        </p:attrNameLst>
                                      </p:cBhvr>
                                      <p:tavLst>
                                        <p:tav tm="0">
                                          <p:val>
                                            <p:strVal val="#ppt_x"/>
                                          </p:val>
                                        </p:tav>
                                        <p:tav tm="100000">
                                          <p:val>
                                            <p:strVal val="#ppt_x"/>
                                          </p:val>
                                        </p:tav>
                                      </p:tavLst>
                                    </p:anim>
                                    <p:anim calcmode="lin" valueType="num">
                                      <p:cBhvr>
                                        <p:cTn id="9" dur="5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pPr algn="ctr"/>
            <a:r>
              <a:rPr lang="en-US" dirty="0"/>
              <a:t>World class </a:t>
            </a:r>
            <a:r>
              <a:rPr lang="en-US" dirty="0" smtClean="0"/>
              <a:t>platform companies</a:t>
            </a:r>
            <a:endParaRPr lang="en-US" dirty="0"/>
          </a:p>
        </p:txBody>
      </p:sp>
      <p:grpSp>
        <p:nvGrpSpPr>
          <p:cNvPr id="4" name="Group 3"/>
          <p:cNvGrpSpPr/>
          <p:nvPr/>
        </p:nvGrpSpPr>
        <p:grpSpPr>
          <a:xfrm>
            <a:off x="596906" y="2438968"/>
            <a:ext cx="2442970" cy="1955473"/>
            <a:chOff x="462156" y="2168852"/>
            <a:chExt cx="2442970" cy="1955473"/>
          </a:xfrm>
        </p:grpSpPr>
        <p:pic>
          <p:nvPicPr>
            <p:cNvPr id="5" name="Picture 4"/>
            <p:cNvPicPr>
              <a:picLocks noChangeAspect="1"/>
            </p:cNvPicPr>
            <p:nvPr/>
          </p:nvPicPr>
          <p:blipFill>
            <a:blip r:embed="rId3"/>
            <a:stretch>
              <a:fillRect/>
            </a:stretch>
          </p:blipFill>
          <p:spPr>
            <a:xfrm>
              <a:off x="669369" y="2168852"/>
              <a:ext cx="1994523" cy="847471"/>
            </a:xfrm>
            <a:prstGeom prst="rect">
              <a:avLst/>
            </a:prstGeom>
          </p:spPr>
        </p:pic>
        <p:sp>
          <p:nvSpPr>
            <p:cNvPr id="3" name="Oval 2"/>
            <p:cNvSpPr/>
            <p:nvPr/>
          </p:nvSpPr>
          <p:spPr>
            <a:xfrm>
              <a:off x="462156" y="3876675"/>
              <a:ext cx="2442970" cy="247650"/>
            </a:xfrm>
            <a:prstGeom prst="ellipse">
              <a:avLst/>
            </a:prstGeom>
            <a:gradFill flip="none" rotWithShape="1">
              <a:gsLst>
                <a:gs pos="94000">
                  <a:schemeClr val="tx1">
                    <a:alpha val="0"/>
                  </a:schemeClr>
                </a:gs>
                <a:gs pos="0">
                  <a:schemeClr val="tx1">
                    <a:alpha val="1100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7" name="Group 6"/>
          <p:cNvGrpSpPr/>
          <p:nvPr/>
        </p:nvGrpSpPr>
        <p:grpSpPr>
          <a:xfrm>
            <a:off x="3603131" y="2145360"/>
            <a:ext cx="1966719" cy="2249081"/>
            <a:chOff x="3072006" y="1875244"/>
            <a:chExt cx="1966719" cy="2249081"/>
          </a:xfrm>
        </p:grpSpPr>
        <p:pic>
          <p:nvPicPr>
            <p:cNvPr id="6" name="Picture 5"/>
            <p:cNvPicPr>
              <a:picLocks noChangeAspect="1"/>
            </p:cNvPicPr>
            <p:nvPr/>
          </p:nvPicPr>
          <p:blipFill>
            <a:blip r:embed="rId4">
              <a:extLst>
                <a:ext uri="{BEBA8EAE-BF5A-486C-A8C5-ECC9F3942E4B}">
                  <a14:imgProps xmlns:a14="http://schemas.microsoft.com/office/drawing/2010/main">
                    <a14:imgLayer r:embed="rId5">
                      <a14:imgEffect>
                        <a14:brightnessContrast bright="-40000" contrast="40000"/>
                      </a14:imgEffect>
                    </a14:imgLayer>
                  </a14:imgProps>
                </a:ext>
              </a:extLst>
            </a:blip>
            <a:stretch>
              <a:fillRect/>
            </a:stretch>
          </p:blipFill>
          <p:spPr>
            <a:xfrm>
              <a:off x="3666840" y="1875244"/>
              <a:ext cx="903145" cy="1121919"/>
            </a:xfrm>
            <a:prstGeom prst="rect">
              <a:avLst/>
            </a:prstGeom>
          </p:spPr>
        </p:pic>
        <p:sp>
          <p:nvSpPr>
            <p:cNvPr id="18" name="Oval 17"/>
            <p:cNvSpPr/>
            <p:nvPr/>
          </p:nvSpPr>
          <p:spPr>
            <a:xfrm>
              <a:off x="3072006" y="3876675"/>
              <a:ext cx="1966719" cy="247650"/>
            </a:xfrm>
            <a:prstGeom prst="ellipse">
              <a:avLst/>
            </a:prstGeom>
            <a:gradFill flip="none" rotWithShape="1">
              <a:gsLst>
                <a:gs pos="94000">
                  <a:schemeClr val="tx1">
                    <a:alpha val="0"/>
                  </a:schemeClr>
                </a:gs>
                <a:gs pos="0">
                  <a:schemeClr val="tx1">
                    <a:alpha val="1100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2" name="Group 11"/>
          <p:cNvGrpSpPr/>
          <p:nvPr/>
        </p:nvGrpSpPr>
        <p:grpSpPr>
          <a:xfrm>
            <a:off x="6081011" y="2144227"/>
            <a:ext cx="2083702" cy="2250214"/>
            <a:chOff x="8841861" y="1874111"/>
            <a:chExt cx="2083702" cy="2250214"/>
          </a:xfrm>
        </p:grpSpPr>
        <p:pic>
          <p:nvPicPr>
            <p:cNvPr id="11" name="Picture 10"/>
            <p:cNvPicPr>
              <a:picLocks noChangeAspect="1"/>
            </p:cNvPicPr>
            <p:nvPr/>
          </p:nvPicPr>
          <p:blipFill>
            <a:blip r:embed="rId6"/>
            <a:stretch>
              <a:fillRect/>
            </a:stretch>
          </p:blipFill>
          <p:spPr>
            <a:xfrm>
              <a:off x="9267247" y="1874111"/>
              <a:ext cx="1324553" cy="1071903"/>
            </a:xfrm>
            <a:prstGeom prst="rect">
              <a:avLst/>
            </a:prstGeom>
          </p:spPr>
        </p:pic>
        <p:sp>
          <p:nvSpPr>
            <p:cNvPr id="30" name="Oval 29"/>
            <p:cNvSpPr/>
            <p:nvPr/>
          </p:nvSpPr>
          <p:spPr>
            <a:xfrm>
              <a:off x="8841861" y="3895725"/>
              <a:ext cx="2083702" cy="228600"/>
            </a:xfrm>
            <a:prstGeom prst="ellipse">
              <a:avLst/>
            </a:prstGeom>
            <a:gradFill flip="none" rotWithShape="1">
              <a:gsLst>
                <a:gs pos="94000">
                  <a:schemeClr val="tx1">
                    <a:alpha val="0"/>
                  </a:schemeClr>
                </a:gs>
                <a:gs pos="0">
                  <a:schemeClr val="tx1">
                    <a:alpha val="1100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502685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
            <a:ext cx="9144000" cy="1527107"/>
          </a:xfrm>
          <a:prstGeom prst="rect">
            <a:avLst/>
          </a:prstGeom>
          <a:gradFill flip="none" rotWithShape="1">
            <a:gsLst>
              <a:gs pos="94000">
                <a:schemeClr val="bg1">
                  <a:alpha val="0"/>
                </a:schemeClr>
              </a:gs>
              <a:gs pos="30000">
                <a:schemeClr val="bg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 Placeholder 1"/>
          <p:cNvSpPr>
            <a:spLocks noGrp="1"/>
          </p:cNvSpPr>
          <p:nvPr>
            <p:ph type="body" sz="quarter" idx="13"/>
          </p:nvPr>
        </p:nvSpPr>
        <p:spPr/>
        <p:txBody>
          <a:bodyPr/>
          <a:lstStyle/>
          <a:p>
            <a:pPr algn="ctr"/>
            <a:r>
              <a:rPr lang="en-US" dirty="0" smtClean="0"/>
              <a:t>How we will make it true?</a:t>
            </a:r>
            <a:endParaRPr lang="en-US" dirty="0"/>
          </a:p>
        </p:txBody>
      </p:sp>
      <p:grpSp>
        <p:nvGrpSpPr>
          <p:cNvPr id="10" name="Group 9"/>
          <p:cNvGrpSpPr/>
          <p:nvPr/>
        </p:nvGrpSpPr>
        <p:grpSpPr>
          <a:xfrm>
            <a:off x="153169" y="1527107"/>
            <a:ext cx="2334668" cy="2612845"/>
            <a:chOff x="153169" y="1527107"/>
            <a:chExt cx="2334668" cy="2612845"/>
          </a:xfrm>
        </p:grpSpPr>
        <p:grpSp>
          <p:nvGrpSpPr>
            <p:cNvPr id="239" name="Group 238"/>
            <p:cNvGrpSpPr/>
            <p:nvPr/>
          </p:nvGrpSpPr>
          <p:grpSpPr>
            <a:xfrm>
              <a:off x="654241" y="1527107"/>
              <a:ext cx="1379154" cy="1377188"/>
              <a:chOff x="5791200" y="361950"/>
              <a:chExt cx="1379154" cy="1377188"/>
            </a:xfrm>
          </p:grpSpPr>
          <p:sp>
            <p:nvSpPr>
              <p:cNvPr id="240" name="AutoShape 41"/>
              <p:cNvSpPr>
                <a:spLocks/>
              </p:cNvSpPr>
              <p:nvPr/>
            </p:nvSpPr>
            <p:spPr bwMode="auto">
              <a:xfrm>
                <a:off x="5791200" y="361950"/>
                <a:ext cx="1379154" cy="1377188"/>
              </a:xfrm>
              <a:custGeom>
                <a:avLst/>
                <a:gdLst>
                  <a:gd name="T0" fmla="+- 0 10800 961"/>
                  <a:gd name="T1" fmla="*/ T0 w 19679"/>
                  <a:gd name="T2" fmla="+- 0 10800 961"/>
                  <a:gd name="T3" fmla="*/ 10800 h 19679"/>
                </a:gdLst>
                <a:ahLst/>
                <a:cxnLst>
                  <a:cxn ang="0">
                    <a:pos x="T1" y="T3"/>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moveTo>
                      <a:pt x="16796" y="2882"/>
                    </a:moveTo>
                  </a:path>
                </a:pathLst>
              </a:custGeom>
              <a:solidFill>
                <a:srgbClr val="185CA0"/>
              </a:solidFill>
              <a:ln w="12700" cap="flat">
                <a:noFill/>
                <a:prstDash val="sysDash"/>
                <a:miter lim="800000"/>
                <a:headEnd type="none" w="med" len="med"/>
                <a:tailEnd type="none" w="med" len="med"/>
              </a:ln>
            </p:spPr>
            <p:txBody>
              <a:bodyPr lIns="0" tIns="0" rIns="0" bIns="0">
                <a:prstTxWarp prst="textNoShape">
                  <a:avLst/>
                </a:prstTxWarp>
              </a:bodyPr>
              <a:lstStyle/>
              <a:p>
                <a:endParaRPr lang="en-US" dirty="0"/>
              </a:p>
            </p:txBody>
          </p:sp>
          <p:grpSp>
            <p:nvGrpSpPr>
              <p:cNvPr id="241" name="Group 240"/>
              <p:cNvGrpSpPr/>
              <p:nvPr/>
            </p:nvGrpSpPr>
            <p:grpSpPr>
              <a:xfrm>
                <a:off x="6027812" y="697993"/>
                <a:ext cx="905930" cy="705104"/>
                <a:chOff x="3903827" y="1100979"/>
                <a:chExt cx="905930" cy="705104"/>
              </a:xfrm>
            </p:grpSpPr>
            <p:sp>
              <p:nvSpPr>
                <p:cNvPr id="242" name="Rectangle 241"/>
                <p:cNvSpPr/>
                <p:nvPr/>
              </p:nvSpPr>
              <p:spPr>
                <a:xfrm>
                  <a:off x="3903827" y="1100979"/>
                  <a:ext cx="905275" cy="137999"/>
                </a:xfrm>
                <a:prstGeom prst="rect">
                  <a:avLst/>
                </a:prstGeom>
                <a:noFill/>
                <a:ln w="15875" cap="flat" cmpd="sng">
                  <a:solidFill>
                    <a:schemeClr val="bg1"/>
                  </a:solidFill>
                  <a:prstDash val="solid"/>
                  <a:round/>
                  <a:headEnd type="none" w="med" len="med"/>
                  <a:tailEnd type="none" w="med" len="med"/>
                </a:ln>
              </p:spPr>
              <p:txBody>
                <a:bodyPr lIns="0" tIns="0" rIns="0" bIns="0">
                  <a:prstTxWarp prst="textNoShape">
                    <a:avLst/>
                  </a:prstTxWarp>
                </a:bodyPr>
                <a:lstStyle/>
                <a:p>
                  <a:endParaRPr lang="en-US" dirty="0">
                    <a:solidFill>
                      <a:schemeClr val="tx1"/>
                    </a:solidFill>
                  </a:endParaRPr>
                </a:p>
              </p:txBody>
            </p:sp>
            <p:sp>
              <p:nvSpPr>
                <p:cNvPr id="243" name="Rectangle 242"/>
                <p:cNvSpPr/>
                <p:nvPr/>
              </p:nvSpPr>
              <p:spPr>
                <a:xfrm>
                  <a:off x="3903827" y="1290014"/>
                  <a:ext cx="905275" cy="137999"/>
                </a:xfrm>
                <a:prstGeom prst="rect">
                  <a:avLst/>
                </a:prstGeom>
                <a:noFill/>
                <a:ln w="15875" cap="flat" cmpd="sng">
                  <a:solidFill>
                    <a:schemeClr val="bg1"/>
                  </a:solidFill>
                  <a:prstDash val="solid"/>
                  <a:round/>
                  <a:headEnd type="none" w="med" len="med"/>
                  <a:tailEnd type="none" w="med" len="med"/>
                </a:ln>
              </p:spPr>
              <p:txBody>
                <a:bodyPr lIns="0" tIns="0" rIns="0" bIns="0">
                  <a:prstTxWarp prst="textNoShape">
                    <a:avLst/>
                  </a:prstTxWarp>
                </a:bodyPr>
                <a:lstStyle/>
                <a:p>
                  <a:endParaRPr lang="en-US" dirty="0">
                    <a:solidFill>
                      <a:schemeClr val="tx1"/>
                    </a:solidFill>
                  </a:endParaRPr>
                </a:p>
              </p:txBody>
            </p:sp>
            <p:sp>
              <p:nvSpPr>
                <p:cNvPr id="244" name="Rectangle 243"/>
                <p:cNvSpPr/>
                <p:nvPr/>
              </p:nvSpPr>
              <p:spPr>
                <a:xfrm>
                  <a:off x="3903828" y="1668084"/>
                  <a:ext cx="434957" cy="137999"/>
                </a:xfrm>
                <a:prstGeom prst="rect">
                  <a:avLst/>
                </a:prstGeom>
                <a:noFill/>
                <a:ln w="15875" cap="flat" cmpd="sng">
                  <a:solidFill>
                    <a:schemeClr val="bg1"/>
                  </a:solidFill>
                  <a:prstDash val="solid"/>
                  <a:round/>
                  <a:headEnd type="none" w="med" len="med"/>
                  <a:tailEnd type="none" w="med" len="med"/>
                </a:ln>
              </p:spPr>
              <p:txBody>
                <a:bodyPr lIns="0" tIns="0" rIns="0" bIns="0">
                  <a:prstTxWarp prst="textNoShape">
                    <a:avLst/>
                  </a:prstTxWarp>
                </a:bodyPr>
                <a:lstStyle/>
                <a:p>
                  <a:endParaRPr lang="en-US" dirty="0">
                    <a:solidFill>
                      <a:schemeClr val="tx1"/>
                    </a:solidFill>
                  </a:endParaRPr>
                </a:p>
              </p:txBody>
            </p:sp>
            <p:sp>
              <p:nvSpPr>
                <p:cNvPr id="245" name="Rectangle 244"/>
                <p:cNvSpPr/>
                <p:nvPr/>
              </p:nvSpPr>
              <p:spPr>
                <a:xfrm>
                  <a:off x="4374800" y="1668084"/>
                  <a:ext cx="434957" cy="137999"/>
                </a:xfrm>
                <a:prstGeom prst="rect">
                  <a:avLst/>
                </a:prstGeom>
                <a:noFill/>
                <a:ln w="15875" cap="flat" cmpd="sng">
                  <a:solidFill>
                    <a:schemeClr val="bg1"/>
                  </a:solidFill>
                  <a:prstDash val="solid"/>
                  <a:round/>
                  <a:headEnd type="none" w="med" len="med"/>
                  <a:tailEnd type="none" w="med" len="med"/>
                </a:ln>
              </p:spPr>
              <p:txBody>
                <a:bodyPr lIns="0" tIns="0" rIns="0" bIns="0">
                  <a:prstTxWarp prst="textNoShape">
                    <a:avLst/>
                  </a:prstTxWarp>
                </a:bodyPr>
                <a:lstStyle/>
                <a:p>
                  <a:endParaRPr lang="en-US" dirty="0">
                    <a:solidFill>
                      <a:schemeClr val="tx1"/>
                    </a:solidFill>
                  </a:endParaRPr>
                </a:p>
              </p:txBody>
            </p:sp>
            <p:grpSp>
              <p:nvGrpSpPr>
                <p:cNvPr id="246" name="Group 245"/>
                <p:cNvGrpSpPr/>
                <p:nvPr/>
              </p:nvGrpSpPr>
              <p:grpSpPr>
                <a:xfrm>
                  <a:off x="3903828" y="1479049"/>
                  <a:ext cx="905274" cy="137999"/>
                  <a:chOff x="457201" y="2292300"/>
                  <a:chExt cx="797475" cy="135467"/>
                </a:xfrm>
                <a:solidFill>
                  <a:schemeClr val="bg1"/>
                </a:solidFill>
              </p:grpSpPr>
              <p:sp>
                <p:nvSpPr>
                  <p:cNvPr id="247" name="Rectangle 246"/>
                  <p:cNvSpPr/>
                  <p:nvPr/>
                </p:nvSpPr>
                <p:spPr>
                  <a:xfrm>
                    <a:off x="457201" y="2292300"/>
                    <a:ext cx="130450" cy="135467"/>
                  </a:xfrm>
                  <a:prstGeom prst="rect">
                    <a:avLst/>
                  </a:prstGeom>
                  <a:noFill/>
                  <a:ln w="15875" cap="flat" cmpd="sng">
                    <a:solidFill>
                      <a:schemeClr val="bg1"/>
                    </a:solidFill>
                    <a:prstDash val="solid"/>
                    <a:round/>
                    <a:headEnd type="none" w="med" len="med"/>
                    <a:tailEnd type="none" w="med" len="med"/>
                  </a:ln>
                </p:spPr>
                <p:txBody>
                  <a:bodyPr lIns="0" tIns="0" rIns="0" bIns="0">
                    <a:prstTxWarp prst="textNoShape">
                      <a:avLst/>
                    </a:prstTxWarp>
                  </a:bodyPr>
                  <a:lstStyle/>
                  <a:p>
                    <a:endParaRPr lang="en-US" dirty="0">
                      <a:solidFill>
                        <a:schemeClr val="tx1"/>
                      </a:solidFill>
                    </a:endParaRPr>
                  </a:p>
                </p:txBody>
              </p:sp>
              <p:sp>
                <p:nvSpPr>
                  <p:cNvPr id="248" name="Rectangle 247"/>
                  <p:cNvSpPr/>
                  <p:nvPr/>
                </p:nvSpPr>
                <p:spPr>
                  <a:xfrm>
                    <a:off x="623957" y="2292300"/>
                    <a:ext cx="130450" cy="135467"/>
                  </a:xfrm>
                  <a:prstGeom prst="rect">
                    <a:avLst/>
                  </a:prstGeom>
                  <a:noFill/>
                  <a:ln w="15875" cap="flat" cmpd="sng">
                    <a:solidFill>
                      <a:schemeClr val="bg1"/>
                    </a:solidFill>
                    <a:prstDash val="solid"/>
                    <a:round/>
                    <a:headEnd type="none" w="med" len="med"/>
                    <a:tailEnd type="none" w="med" len="med"/>
                  </a:ln>
                </p:spPr>
                <p:txBody>
                  <a:bodyPr lIns="0" tIns="0" rIns="0" bIns="0">
                    <a:prstTxWarp prst="textNoShape">
                      <a:avLst/>
                    </a:prstTxWarp>
                  </a:bodyPr>
                  <a:lstStyle/>
                  <a:p>
                    <a:endParaRPr lang="en-US" dirty="0">
                      <a:solidFill>
                        <a:schemeClr val="tx1"/>
                      </a:solidFill>
                    </a:endParaRPr>
                  </a:p>
                </p:txBody>
              </p:sp>
              <p:sp>
                <p:nvSpPr>
                  <p:cNvPr id="249" name="Rectangle 248"/>
                  <p:cNvSpPr/>
                  <p:nvPr/>
                </p:nvSpPr>
                <p:spPr>
                  <a:xfrm>
                    <a:off x="790713" y="2292300"/>
                    <a:ext cx="130450" cy="135467"/>
                  </a:xfrm>
                  <a:prstGeom prst="rect">
                    <a:avLst/>
                  </a:prstGeom>
                  <a:noFill/>
                  <a:ln w="15875" cap="flat" cmpd="sng">
                    <a:solidFill>
                      <a:schemeClr val="bg1"/>
                    </a:solidFill>
                    <a:prstDash val="solid"/>
                    <a:round/>
                    <a:headEnd type="none" w="med" len="med"/>
                    <a:tailEnd type="none" w="med" len="med"/>
                  </a:ln>
                </p:spPr>
                <p:txBody>
                  <a:bodyPr lIns="0" tIns="0" rIns="0" bIns="0">
                    <a:prstTxWarp prst="textNoShape">
                      <a:avLst/>
                    </a:prstTxWarp>
                  </a:bodyPr>
                  <a:lstStyle/>
                  <a:p>
                    <a:endParaRPr lang="en-US" dirty="0">
                      <a:solidFill>
                        <a:schemeClr val="tx1"/>
                      </a:solidFill>
                    </a:endParaRPr>
                  </a:p>
                </p:txBody>
              </p:sp>
              <p:sp>
                <p:nvSpPr>
                  <p:cNvPr id="250" name="Rectangle 249"/>
                  <p:cNvSpPr/>
                  <p:nvPr/>
                </p:nvSpPr>
                <p:spPr>
                  <a:xfrm>
                    <a:off x="957469" y="2292300"/>
                    <a:ext cx="130450" cy="135467"/>
                  </a:xfrm>
                  <a:prstGeom prst="rect">
                    <a:avLst/>
                  </a:prstGeom>
                  <a:noFill/>
                  <a:ln w="15875" cap="flat" cmpd="sng">
                    <a:solidFill>
                      <a:schemeClr val="bg1"/>
                    </a:solidFill>
                    <a:prstDash val="solid"/>
                    <a:round/>
                    <a:headEnd type="none" w="med" len="med"/>
                    <a:tailEnd type="none" w="med" len="med"/>
                  </a:ln>
                </p:spPr>
                <p:txBody>
                  <a:bodyPr lIns="0" tIns="0" rIns="0" bIns="0">
                    <a:prstTxWarp prst="textNoShape">
                      <a:avLst/>
                    </a:prstTxWarp>
                  </a:bodyPr>
                  <a:lstStyle/>
                  <a:p>
                    <a:endParaRPr lang="en-US" dirty="0">
                      <a:solidFill>
                        <a:schemeClr val="tx1"/>
                      </a:solidFill>
                    </a:endParaRPr>
                  </a:p>
                </p:txBody>
              </p:sp>
              <p:sp>
                <p:nvSpPr>
                  <p:cNvPr id="251" name="Rectangle 250"/>
                  <p:cNvSpPr/>
                  <p:nvPr/>
                </p:nvSpPr>
                <p:spPr>
                  <a:xfrm>
                    <a:off x="1124226" y="2292300"/>
                    <a:ext cx="130450" cy="135467"/>
                  </a:xfrm>
                  <a:prstGeom prst="rect">
                    <a:avLst/>
                  </a:prstGeom>
                  <a:noFill/>
                  <a:ln w="15875" cap="flat" cmpd="sng">
                    <a:solidFill>
                      <a:schemeClr val="bg1"/>
                    </a:solidFill>
                    <a:prstDash val="solid"/>
                    <a:round/>
                    <a:headEnd type="none" w="med" len="med"/>
                    <a:tailEnd type="none" w="med" len="med"/>
                  </a:ln>
                </p:spPr>
                <p:txBody>
                  <a:bodyPr lIns="0" tIns="0" rIns="0" bIns="0">
                    <a:prstTxWarp prst="textNoShape">
                      <a:avLst/>
                    </a:prstTxWarp>
                  </a:bodyPr>
                  <a:lstStyle/>
                  <a:p>
                    <a:endParaRPr lang="en-US" dirty="0">
                      <a:solidFill>
                        <a:schemeClr val="tx1"/>
                      </a:solidFill>
                    </a:endParaRPr>
                  </a:p>
                </p:txBody>
              </p:sp>
            </p:grpSp>
          </p:grpSp>
        </p:grpSp>
        <p:grpSp>
          <p:nvGrpSpPr>
            <p:cNvPr id="6" name="Group 5"/>
            <p:cNvGrpSpPr/>
            <p:nvPr/>
          </p:nvGrpSpPr>
          <p:grpSpPr>
            <a:xfrm>
              <a:off x="153169" y="2833275"/>
              <a:ext cx="2334668" cy="1306677"/>
              <a:chOff x="153169" y="2833275"/>
              <a:chExt cx="2334668" cy="1306677"/>
            </a:xfrm>
          </p:grpSpPr>
          <p:sp>
            <p:nvSpPr>
              <p:cNvPr id="54" name="Rectangle 44"/>
              <p:cNvSpPr>
                <a:spLocks/>
              </p:cNvSpPr>
              <p:nvPr/>
            </p:nvSpPr>
            <p:spPr bwMode="auto">
              <a:xfrm>
                <a:off x="153169" y="2833275"/>
                <a:ext cx="2334668" cy="472322"/>
              </a:xfrm>
              <a:prstGeom prst="rect">
                <a:avLst/>
              </a:prstGeom>
              <a:noFill/>
              <a:ln w="12700" cap="flat">
                <a:noFill/>
                <a:miter lim="800000"/>
                <a:headEnd type="none" w="med" len="med"/>
                <a:tailEnd type="none" w="med" len="med"/>
              </a:ln>
            </p:spPr>
            <p:txBody>
              <a:bodyPr lIns="190498" tIns="190498" rIns="190498" bIns="190498" anchor="ctr">
                <a:prstTxWarp prst="textNoShape">
                  <a:avLst/>
                </a:prstTxWarp>
              </a:bodyPr>
              <a:lstStyle/>
              <a:p>
                <a:pPr algn="ctr"/>
                <a:r>
                  <a:rPr lang="en-US" b="1" dirty="0" smtClean="0">
                    <a:solidFill>
                      <a:srgbClr val="185CA0"/>
                    </a:solidFill>
                    <a:latin typeface="Helvetica Neue" panose="02000503000000020004" pitchFamily="2"/>
                    <a:ea typeface="Gotham Book" pitchFamily="-101" charset="0"/>
                    <a:cs typeface="Gotham Book" pitchFamily="-101" charset="0"/>
                    <a:sym typeface="Gotham Book" pitchFamily="-101" charset="0"/>
                  </a:rPr>
                  <a:t>Product First</a:t>
                </a:r>
                <a:endParaRPr lang="en-US" b="1" dirty="0">
                  <a:solidFill>
                    <a:srgbClr val="185CA0"/>
                  </a:solidFill>
                  <a:latin typeface="Helvetica Neue" panose="02000503000000020004" pitchFamily="2"/>
                  <a:ea typeface="Gotham Book" pitchFamily="-101" charset="0"/>
                  <a:cs typeface="Gotham Book" pitchFamily="-101" charset="0"/>
                  <a:sym typeface="Gotham Book" pitchFamily="-101" charset="0"/>
                </a:endParaRPr>
              </a:p>
            </p:txBody>
          </p:sp>
          <p:sp>
            <p:nvSpPr>
              <p:cNvPr id="281" name="Rectangle 44"/>
              <p:cNvSpPr>
                <a:spLocks/>
              </p:cNvSpPr>
              <p:nvPr/>
            </p:nvSpPr>
            <p:spPr bwMode="auto">
              <a:xfrm>
                <a:off x="343315" y="3160035"/>
                <a:ext cx="1954376" cy="979917"/>
              </a:xfrm>
              <a:prstGeom prst="rect">
                <a:avLst/>
              </a:prstGeom>
              <a:noFill/>
              <a:ln w="12700" cap="flat">
                <a:noFill/>
                <a:miter lim="800000"/>
                <a:headEnd type="none" w="med" len="med"/>
                <a:tailEnd type="none" w="med" len="med"/>
              </a:ln>
            </p:spPr>
            <p:txBody>
              <a:bodyPr lIns="190498" tIns="190498" rIns="190498" bIns="190498" anchor="t">
                <a:prstTxWarp prst="textNoShape">
                  <a:avLst/>
                </a:prstTxWarp>
              </a:bodyPr>
              <a:lstStyle/>
              <a:p>
                <a:pPr algn="ctr"/>
                <a:r>
                  <a:rPr lang="en-US" dirty="0">
                    <a:solidFill>
                      <a:schemeClr val="tx1">
                        <a:lumMod val="75000"/>
                        <a:lumOff val="25000"/>
                      </a:schemeClr>
                    </a:solidFill>
                    <a:latin typeface="Helvetica Neue" panose="02000503000000020004" pitchFamily="2"/>
                    <a:ea typeface="Gotham Book" pitchFamily="-101" charset="0"/>
                    <a:cs typeface="Gotham Book" pitchFamily="-101" charset="0"/>
                    <a:sym typeface="Gotham Book" pitchFamily="-101" charset="0"/>
                  </a:rPr>
                  <a:t>Integrated </a:t>
                </a:r>
                <a:r>
                  <a:rPr lang="en-US" dirty="0" smtClean="0">
                    <a:solidFill>
                      <a:schemeClr val="tx1">
                        <a:lumMod val="75000"/>
                        <a:lumOff val="25000"/>
                      </a:schemeClr>
                    </a:solidFill>
                    <a:latin typeface="Helvetica Neue" panose="02000503000000020004" pitchFamily="2"/>
                    <a:ea typeface="Gotham Book" pitchFamily="-101" charset="0"/>
                    <a:cs typeface="Gotham Book" pitchFamily="-101" charset="0"/>
                    <a:sym typeface="Gotham Book" pitchFamily="-101" charset="0"/>
                  </a:rPr>
                  <a:t/>
                </a:r>
                <a:br>
                  <a:rPr lang="en-US" dirty="0" smtClean="0">
                    <a:solidFill>
                      <a:schemeClr val="tx1">
                        <a:lumMod val="75000"/>
                        <a:lumOff val="25000"/>
                      </a:schemeClr>
                    </a:solidFill>
                    <a:latin typeface="Helvetica Neue" panose="02000503000000020004" pitchFamily="2"/>
                    <a:ea typeface="Gotham Book" pitchFamily="-101" charset="0"/>
                    <a:cs typeface="Gotham Book" pitchFamily="-101" charset="0"/>
                    <a:sym typeface="Gotham Book" pitchFamily="-101" charset="0"/>
                  </a:rPr>
                </a:br>
                <a:r>
                  <a:rPr lang="en-US" dirty="0" smtClean="0">
                    <a:solidFill>
                      <a:schemeClr val="tx1">
                        <a:lumMod val="75000"/>
                        <a:lumOff val="25000"/>
                      </a:schemeClr>
                    </a:solidFill>
                    <a:latin typeface="Helvetica Neue" panose="02000503000000020004" pitchFamily="2"/>
                    <a:ea typeface="Gotham Book" pitchFamily="-101" charset="0"/>
                    <a:cs typeface="Gotham Book" pitchFamily="-101" charset="0"/>
                    <a:sym typeface="Gotham Book" pitchFamily="-101" charset="0"/>
                  </a:rPr>
                  <a:t>Platform</a:t>
                </a:r>
                <a:endParaRPr lang="en-US" dirty="0">
                  <a:solidFill>
                    <a:schemeClr val="tx1">
                      <a:lumMod val="75000"/>
                      <a:lumOff val="25000"/>
                    </a:schemeClr>
                  </a:solidFill>
                  <a:latin typeface="Helvetica Neue" panose="02000503000000020004" pitchFamily="2"/>
                  <a:ea typeface="Gotham Book" pitchFamily="-101" charset="0"/>
                  <a:cs typeface="Gotham Book" pitchFamily="-101" charset="0"/>
                  <a:sym typeface="Gotham Book" pitchFamily="-101" charset="0"/>
                </a:endParaRPr>
              </a:p>
            </p:txBody>
          </p:sp>
        </p:grpSp>
      </p:grpSp>
      <p:grpSp>
        <p:nvGrpSpPr>
          <p:cNvPr id="11" name="Group 10"/>
          <p:cNvGrpSpPr/>
          <p:nvPr/>
        </p:nvGrpSpPr>
        <p:grpSpPr>
          <a:xfrm>
            <a:off x="1845246" y="1527107"/>
            <a:ext cx="2625154" cy="2612845"/>
            <a:chOff x="1845246" y="1527107"/>
            <a:chExt cx="2625154" cy="2612845"/>
          </a:xfrm>
        </p:grpSpPr>
        <p:grpSp>
          <p:nvGrpSpPr>
            <p:cNvPr id="253" name="Group 252"/>
            <p:cNvGrpSpPr/>
            <p:nvPr/>
          </p:nvGrpSpPr>
          <p:grpSpPr>
            <a:xfrm>
              <a:off x="2808788" y="1527107"/>
              <a:ext cx="1377190" cy="1377458"/>
              <a:chOff x="1507366" y="3002817"/>
              <a:chExt cx="1377190" cy="1377458"/>
            </a:xfrm>
          </p:grpSpPr>
          <p:sp>
            <p:nvSpPr>
              <p:cNvPr id="254" name="AutoShape 20"/>
              <p:cNvSpPr>
                <a:spLocks/>
              </p:cNvSpPr>
              <p:nvPr/>
            </p:nvSpPr>
            <p:spPr bwMode="auto">
              <a:xfrm>
                <a:off x="1507366" y="3002817"/>
                <a:ext cx="1377190" cy="1377458"/>
              </a:xfrm>
              <a:custGeom>
                <a:avLst/>
                <a:gdLst>
                  <a:gd name="T0" fmla="+- 0 10800 961"/>
                  <a:gd name="T1" fmla="*/ T0 w 19679"/>
                  <a:gd name="T2" fmla="+- 0 10800 961"/>
                  <a:gd name="T3" fmla="*/ 10800 h 19679"/>
                </a:gdLst>
                <a:ahLst/>
                <a:cxnLst>
                  <a:cxn ang="0">
                    <a:pos x="T1" y="T3"/>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moveTo>
                      <a:pt x="16796" y="2882"/>
                    </a:moveTo>
                  </a:path>
                </a:pathLst>
              </a:custGeom>
              <a:solidFill>
                <a:srgbClr val="277FC1"/>
              </a:solidFill>
              <a:ln w="12700" cap="flat">
                <a:noFill/>
                <a:prstDash val="sysDash"/>
                <a:miter lim="800000"/>
                <a:headEnd type="none" w="med" len="med"/>
                <a:tailEnd type="none" w="med" len="med"/>
              </a:ln>
            </p:spPr>
            <p:txBody>
              <a:bodyPr lIns="0" tIns="0" rIns="0" bIns="0">
                <a:prstTxWarp prst="textNoShape">
                  <a:avLst/>
                </a:prstTxWarp>
              </a:bodyPr>
              <a:lstStyle/>
              <a:p>
                <a:endParaRPr lang="en-US" dirty="0"/>
              </a:p>
            </p:txBody>
          </p:sp>
          <p:grpSp>
            <p:nvGrpSpPr>
              <p:cNvPr id="255" name="Group 254"/>
              <p:cNvGrpSpPr/>
              <p:nvPr/>
            </p:nvGrpSpPr>
            <p:grpSpPr>
              <a:xfrm>
                <a:off x="1735039" y="3151053"/>
                <a:ext cx="894279" cy="1041509"/>
                <a:chOff x="4111078" y="644284"/>
                <a:chExt cx="894279" cy="1041509"/>
              </a:xfrm>
            </p:grpSpPr>
            <p:grpSp>
              <p:nvGrpSpPr>
                <p:cNvPr id="256" name="Group 62"/>
                <p:cNvGrpSpPr>
                  <a:grpSpLocks/>
                </p:cNvGrpSpPr>
                <p:nvPr/>
              </p:nvGrpSpPr>
              <p:grpSpPr bwMode="auto">
                <a:xfrm>
                  <a:off x="4870627" y="1122473"/>
                  <a:ext cx="134730" cy="225438"/>
                  <a:chOff x="0" y="0"/>
                  <a:chExt cx="505" cy="845"/>
                </a:xfrm>
                <a:solidFill>
                  <a:srgbClr val="FFFFFF"/>
                </a:solidFill>
              </p:grpSpPr>
              <p:sp>
                <p:nvSpPr>
                  <p:cNvPr id="288" name="AutoShape 57"/>
                  <p:cNvSpPr>
                    <a:spLocks/>
                  </p:cNvSpPr>
                  <p:nvPr/>
                </p:nvSpPr>
                <p:spPr bwMode="auto">
                  <a:xfrm>
                    <a:off x="0" y="0"/>
                    <a:ext cx="505" cy="845"/>
                  </a:xfrm>
                  <a:custGeom>
                    <a:avLst/>
                    <a:gdLst>
                      <a:gd name="T0" fmla="*/ 10800 w 21600"/>
                      <a:gd name="T1" fmla="*/ 10800 h 21600"/>
                    </a:gdLst>
                    <a:ahLst/>
                    <a:cxnLst>
                      <a:cxn ang="0">
                        <a:pos x="T0" y="T1"/>
                      </a:cxn>
                    </a:cxnLst>
                    <a:rect l="0" t="0" r="r" b="b"/>
                    <a:pathLst>
                      <a:path w="21600" h="21600">
                        <a:moveTo>
                          <a:pt x="18206" y="21600"/>
                        </a:moveTo>
                        <a:cubicBezTo>
                          <a:pt x="3394" y="21600"/>
                          <a:pt x="3394" y="21600"/>
                          <a:pt x="3394" y="21600"/>
                        </a:cubicBezTo>
                        <a:cubicBezTo>
                          <a:pt x="1543" y="21600"/>
                          <a:pt x="0" y="20685"/>
                          <a:pt x="0" y="19586"/>
                        </a:cubicBezTo>
                        <a:cubicBezTo>
                          <a:pt x="0" y="2014"/>
                          <a:pt x="0" y="2014"/>
                          <a:pt x="0" y="2014"/>
                        </a:cubicBezTo>
                        <a:cubicBezTo>
                          <a:pt x="0" y="915"/>
                          <a:pt x="1543" y="0"/>
                          <a:pt x="3394" y="0"/>
                        </a:cubicBezTo>
                        <a:cubicBezTo>
                          <a:pt x="18206" y="0"/>
                          <a:pt x="18206" y="0"/>
                          <a:pt x="18206" y="0"/>
                        </a:cubicBezTo>
                        <a:cubicBezTo>
                          <a:pt x="20057" y="0"/>
                          <a:pt x="21600" y="915"/>
                          <a:pt x="21600" y="2014"/>
                        </a:cubicBezTo>
                        <a:cubicBezTo>
                          <a:pt x="21600" y="19586"/>
                          <a:pt x="21600" y="19586"/>
                          <a:pt x="21600" y="19586"/>
                        </a:cubicBezTo>
                        <a:cubicBezTo>
                          <a:pt x="21600" y="20685"/>
                          <a:pt x="20057" y="21600"/>
                          <a:pt x="18206" y="21600"/>
                        </a:cubicBezTo>
                        <a:close/>
                        <a:moveTo>
                          <a:pt x="3394" y="366"/>
                        </a:moveTo>
                        <a:cubicBezTo>
                          <a:pt x="1851" y="366"/>
                          <a:pt x="617" y="1098"/>
                          <a:pt x="617" y="2014"/>
                        </a:cubicBezTo>
                        <a:cubicBezTo>
                          <a:pt x="617" y="19586"/>
                          <a:pt x="617" y="19586"/>
                          <a:pt x="617" y="19586"/>
                        </a:cubicBezTo>
                        <a:cubicBezTo>
                          <a:pt x="617" y="20502"/>
                          <a:pt x="1851" y="21234"/>
                          <a:pt x="3394" y="21234"/>
                        </a:cubicBezTo>
                        <a:cubicBezTo>
                          <a:pt x="18206" y="21234"/>
                          <a:pt x="18206" y="21234"/>
                          <a:pt x="18206" y="21234"/>
                        </a:cubicBezTo>
                        <a:cubicBezTo>
                          <a:pt x="19749" y="21234"/>
                          <a:pt x="20983" y="20502"/>
                          <a:pt x="20983" y="19586"/>
                        </a:cubicBezTo>
                        <a:cubicBezTo>
                          <a:pt x="20983" y="2014"/>
                          <a:pt x="20983" y="2014"/>
                          <a:pt x="20983" y="2014"/>
                        </a:cubicBezTo>
                        <a:cubicBezTo>
                          <a:pt x="20983" y="1098"/>
                          <a:pt x="19749" y="366"/>
                          <a:pt x="18206" y="366"/>
                        </a:cubicBezTo>
                        <a:lnTo>
                          <a:pt x="3394" y="366"/>
                        </a:lnTo>
                        <a:close/>
                        <a:moveTo>
                          <a:pt x="3394" y="366"/>
                        </a:moveTo>
                      </a:path>
                    </a:pathLst>
                  </a:custGeom>
                  <a:grpFill/>
                  <a:ln w="6350" cap="flat" cmpd="sng">
                    <a:solidFill>
                      <a:schemeClr val="bg1"/>
                    </a:solidFill>
                    <a:prstDash val="solid"/>
                    <a:round/>
                    <a:headEnd type="none" w="med" len="med"/>
                    <a:tailEnd type="none" w="med" len="med"/>
                  </a:ln>
                </p:spPr>
                <p:txBody>
                  <a:bodyPr lIns="0" tIns="0" rIns="0" bIns="0">
                    <a:prstTxWarp prst="textNoShape">
                      <a:avLst/>
                    </a:prstTxWarp>
                  </a:bodyPr>
                  <a:lstStyle/>
                  <a:p>
                    <a:endParaRPr lang="en-US" dirty="0"/>
                  </a:p>
                </p:txBody>
              </p:sp>
              <p:sp>
                <p:nvSpPr>
                  <p:cNvPr id="289" name="AutoShape 58"/>
                  <p:cNvSpPr>
                    <a:spLocks/>
                  </p:cNvSpPr>
                  <p:nvPr/>
                </p:nvSpPr>
                <p:spPr bwMode="auto">
                  <a:xfrm>
                    <a:off x="0" y="142"/>
                    <a:ext cx="505" cy="15"/>
                  </a:xfrm>
                  <a:custGeom>
                    <a:avLst/>
                    <a:gdLst>
                      <a:gd name="T0" fmla="*/ 10800 w 21600"/>
                      <a:gd name="T1" fmla="*/ 10800 h 21600"/>
                    </a:gdLst>
                    <a:ahLst/>
                    <a:cxnLst>
                      <a:cxn ang="0">
                        <a:pos x="T0" y="T1"/>
                      </a:cxn>
                    </a:cxnLst>
                    <a:rect l="0" t="0" r="r" b="b"/>
                    <a:pathLst>
                      <a:path w="21600" h="21600">
                        <a:moveTo>
                          <a:pt x="21291" y="21600"/>
                        </a:moveTo>
                        <a:cubicBezTo>
                          <a:pt x="309" y="21600"/>
                          <a:pt x="309" y="21600"/>
                          <a:pt x="309" y="21600"/>
                        </a:cubicBezTo>
                        <a:cubicBezTo>
                          <a:pt x="154" y="21600"/>
                          <a:pt x="0" y="16200"/>
                          <a:pt x="0" y="10800"/>
                        </a:cubicBezTo>
                        <a:cubicBezTo>
                          <a:pt x="0" y="5400"/>
                          <a:pt x="154" y="0"/>
                          <a:pt x="309" y="0"/>
                        </a:cubicBezTo>
                        <a:cubicBezTo>
                          <a:pt x="21291" y="0"/>
                          <a:pt x="21291" y="0"/>
                          <a:pt x="21291" y="0"/>
                        </a:cubicBezTo>
                        <a:cubicBezTo>
                          <a:pt x="21446" y="0"/>
                          <a:pt x="21600" y="5400"/>
                          <a:pt x="21600" y="10800"/>
                        </a:cubicBezTo>
                        <a:cubicBezTo>
                          <a:pt x="21600" y="16200"/>
                          <a:pt x="21446" y="21600"/>
                          <a:pt x="21291" y="21600"/>
                        </a:cubicBezTo>
                        <a:close/>
                        <a:moveTo>
                          <a:pt x="21291" y="21600"/>
                        </a:moveTo>
                      </a:path>
                    </a:pathLst>
                  </a:custGeom>
                  <a:grpFill/>
                  <a:ln w="6350" cap="flat" cmpd="sng">
                    <a:solidFill>
                      <a:schemeClr val="bg1"/>
                    </a:solidFill>
                    <a:prstDash val="solid"/>
                    <a:round/>
                    <a:headEnd type="none" w="med" len="med"/>
                    <a:tailEnd type="none" w="med" len="med"/>
                  </a:ln>
                </p:spPr>
                <p:txBody>
                  <a:bodyPr lIns="0" tIns="0" rIns="0" bIns="0">
                    <a:prstTxWarp prst="textNoShape">
                      <a:avLst/>
                    </a:prstTxWarp>
                  </a:bodyPr>
                  <a:lstStyle/>
                  <a:p>
                    <a:endParaRPr lang="en-US" dirty="0"/>
                  </a:p>
                </p:txBody>
              </p:sp>
              <p:sp>
                <p:nvSpPr>
                  <p:cNvPr id="290" name="AutoShape 59"/>
                  <p:cNvSpPr>
                    <a:spLocks/>
                  </p:cNvSpPr>
                  <p:nvPr/>
                </p:nvSpPr>
                <p:spPr bwMode="auto">
                  <a:xfrm>
                    <a:off x="0" y="687"/>
                    <a:ext cx="505" cy="15"/>
                  </a:xfrm>
                  <a:custGeom>
                    <a:avLst/>
                    <a:gdLst>
                      <a:gd name="T0" fmla="*/ 10800 w 21600"/>
                      <a:gd name="T1" fmla="*/ 10800 h 21600"/>
                    </a:gdLst>
                    <a:ahLst/>
                    <a:cxnLst>
                      <a:cxn ang="0">
                        <a:pos x="T0" y="T1"/>
                      </a:cxn>
                    </a:cxnLst>
                    <a:rect l="0" t="0" r="r" b="b"/>
                    <a:pathLst>
                      <a:path w="21600" h="21600">
                        <a:moveTo>
                          <a:pt x="21291" y="21600"/>
                        </a:moveTo>
                        <a:cubicBezTo>
                          <a:pt x="309" y="21600"/>
                          <a:pt x="309" y="21600"/>
                          <a:pt x="309" y="21600"/>
                        </a:cubicBezTo>
                        <a:cubicBezTo>
                          <a:pt x="154" y="21600"/>
                          <a:pt x="0" y="16200"/>
                          <a:pt x="0" y="10800"/>
                        </a:cubicBezTo>
                        <a:cubicBezTo>
                          <a:pt x="0" y="5400"/>
                          <a:pt x="154" y="0"/>
                          <a:pt x="309" y="0"/>
                        </a:cubicBezTo>
                        <a:cubicBezTo>
                          <a:pt x="21291" y="0"/>
                          <a:pt x="21291" y="0"/>
                          <a:pt x="21291" y="0"/>
                        </a:cubicBezTo>
                        <a:cubicBezTo>
                          <a:pt x="21446" y="0"/>
                          <a:pt x="21600" y="5400"/>
                          <a:pt x="21600" y="10800"/>
                        </a:cubicBezTo>
                        <a:cubicBezTo>
                          <a:pt x="21600" y="16200"/>
                          <a:pt x="21446" y="21600"/>
                          <a:pt x="21291" y="21600"/>
                        </a:cubicBezTo>
                        <a:close/>
                        <a:moveTo>
                          <a:pt x="21291" y="21600"/>
                        </a:moveTo>
                      </a:path>
                    </a:pathLst>
                  </a:custGeom>
                  <a:grpFill/>
                  <a:ln w="6350" cap="flat" cmpd="sng">
                    <a:solidFill>
                      <a:schemeClr val="bg1"/>
                    </a:solidFill>
                    <a:prstDash val="solid"/>
                    <a:round/>
                    <a:headEnd type="none" w="med" len="med"/>
                    <a:tailEnd type="none" w="med" len="med"/>
                  </a:ln>
                </p:spPr>
                <p:txBody>
                  <a:bodyPr lIns="0" tIns="0" rIns="0" bIns="0">
                    <a:prstTxWarp prst="textNoShape">
                      <a:avLst/>
                    </a:prstTxWarp>
                  </a:bodyPr>
                  <a:lstStyle/>
                  <a:p>
                    <a:endParaRPr lang="en-US" dirty="0"/>
                  </a:p>
                </p:txBody>
              </p:sp>
              <p:sp>
                <p:nvSpPr>
                  <p:cNvPr id="291" name="AutoShape 60"/>
                  <p:cNvSpPr>
                    <a:spLocks/>
                  </p:cNvSpPr>
                  <p:nvPr/>
                </p:nvSpPr>
                <p:spPr bwMode="auto">
                  <a:xfrm>
                    <a:off x="143" y="85"/>
                    <a:ext cx="218" cy="15"/>
                  </a:xfrm>
                  <a:custGeom>
                    <a:avLst/>
                    <a:gdLst>
                      <a:gd name="T0" fmla="*/ 10800 w 21600"/>
                      <a:gd name="T1" fmla="*/ 10800 h 21600"/>
                    </a:gdLst>
                    <a:ahLst/>
                    <a:cxnLst>
                      <a:cxn ang="0">
                        <a:pos x="T0" y="T1"/>
                      </a:cxn>
                    </a:cxnLst>
                    <a:rect l="0" t="0" r="r" b="b"/>
                    <a:pathLst>
                      <a:path w="21600" h="21600">
                        <a:moveTo>
                          <a:pt x="20880" y="21600"/>
                        </a:moveTo>
                        <a:cubicBezTo>
                          <a:pt x="720" y="21600"/>
                          <a:pt x="720" y="21600"/>
                          <a:pt x="720" y="21600"/>
                        </a:cubicBezTo>
                        <a:cubicBezTo>
                          <a:pt x="360" y="21600"/>
                          <a:pt x="0" y="16200"/>
                          <a:pt x="0" y="10800"/>
                        </a:cubicBezTo>
                        <a:cubicBezTo>
                          <a:pt x="0" y="5400"/>
                          <a:pt x="360" y="0"/>
                          <a:pt x="720" y="0"/>
                        </a:cubicBezTo>
                        <a:cubicBezTo>
                          <a:pt x="20880" y="0"/>
                          <a:pt x="20880" y="0"/>
                          <a:pt x="20880" y="0"/>
                        </a:cubicBezTo>
                        <a:cubicBezTo>
                          <a:pt x="21240" y="0"/>
                          <a:pt x="21600" y="5400"/>
                          <a:pt x="21600" y="10800"/>
                        </a:cubicBezTo>
                        <a:cubicBezTo>
                          <a:pt x="21600" y="16200"/>
                          <a:pt x="21240" y="21600"/>
                          <a:pt x="20880" y="21600"/>
                        </a:cubicBezTo>
                        <a:close/>
                        <a:moveTo>
                          <a:pt x="20880" y="21600"/>
                        </a:moveTo>
                      </a:path>
                    </a:pathLst>
                  </a:custGeom>
                  <a:grpFill/>
                  <a:ln w="6350" cap="flat" cmpd="sng">
                    <a:solidFill>
                      <a:schemeClr val="bg1"/>
                    </a:solidFill>
                    <a:prstDash val="solid"/>
                    <a:round/>
                    <a:headEnd type="none" w="med" len="med"/>
                    <a:tailEnd type="none" w="med" len="med"/>
                  </a:ln>
                </p:spPr>
                <p:txBody>
                  <a:bodyPr lIns="0" tIns="0" rIns="0" bIns="0">
                    <a:prstTxWarp prst="textNoShape">
                      <a:avLst/>
                    </a:prstTxWarp>
                  </a:bodyPr>
                  <a:lstStyle/>
                  <a:p>
                    <a:endParaRPr lang="en-US" dirty="0"/>
                  </a:p>
                </p:txBody>
              </p:sp>
              <p:sp>
                <p:nvSpPr>
                  <p:cNvPr id="292" name="AutoShape 61"/>
                  <p:cNvSpPr>
                    <a:spLocks/>
                  </p:cNvSpPr>
                  <p:nvPr/>
                </p:nvSpPr>
                <p:spPr bwMode="auto">
                  <a:xfrm>
                    <a:off x="215" y="731"/>
                    <a:ext cx="74" cy="72"/>
                  </a:xfrm>
                  <a:custGeom>
                    <a:avLst/>
                    <a:gdLst>
                      <a:gd name="T0" fmla="*/ 10800 w 21600"/>
                      <a:gd name="T1" fmla="*/ 10800 h 21600"/>
                    </a:gdLst>
                    <a:ahLst/>
                    <a:cxnLst>
                      <a:cxn ang="0">
                        <a:pos x="T0" y="T1"/>
                      </a:cxn>
                    </a:cxnLst>
                    <a:rect l="0" t="0" r="r" b="b"/>
                    <a:pathLst>
                      <a:path w="21600" h="21600">
                        <a:moveTo>
                          <a:pt x="10800" y="21600"/>
                        </a:moveTo>
                        <a:cubicBezTo>
                          <a:pt x="4320" y="21600"/>
                          <a:pt x="0" y="17280"/>
                          <a:pt x="0" y="10800"/>
                        </a:cubicBezTo>
                        <a:cubicBezTo>
                          <a:pt x="0" y="4320"/>
                          <a:pt x="4320" y="0"/>
                          <a:pt x="10800" y="0"/>
                        </a:cubicBezTo>
                        <a:cubicBezTo>
                          <a:pt x="17280" y="0"/>
                          <a:pt x="21600" y="4320"/>
                          <a:pt x="21600" y="10800"/>
                        </a:cubicBezTo>
                        <a:cubicBezTo>
                          <a:pt x="21600" y="17280"/>
                          <a:pt x="17280" y="21600"/>
                          <a:pt x="10800" y="21600"/>
                        </a:cubicBezTo>
                        <a:close/>
                        <a:moveTo>
                          <a:pt x="10800" y="4320"/>
                        </a:moveTo>
                        <a:cubicBezTo>
                          <a:pt x="7560" y="4320"/>
                          <a:pt x="4320" y="7560"/>
                          <a:pt x="4320" y="10800"/>
                        </a:cubicBezTo>
                        <a:cubicBezTo>
                          <a:pt x="4320" y="14040"/>
                          <a:pt x="7560" y="17280"/>
                          <a:pt x="10800" y="17280"/>
                        </a:cubicBezTo>
                        <a:cubicBezTo>
                          <a:pt x="14040" y="17280"/>
                          <a:pt x="17280" y="14040"/>
                          <a:pt x="17280" y="10800"/>
                        </a:cubicBezTo>
                        <a:cubicBezTo>
                          <a:pt x="17280" y="7560"/>
                          <a:pt x="14040" y="4320"/>
                          <a:pt x="10800" y="4320"/>
                        </a:cubicBezTo>
                        <a:close/>
                        <a:moveTo>
                          <a:pt x="10800" y="4320"/>
                        </a:moveTo>
                      </a:path>
                    </a:pathLst>
                  </a:custGeom>
                  <a:grpFill/>
                  <a:ln w="6350" cap="flat" cmpd="sng">
                    <a:solidFill>
                      <a:schemeClr val="bg1"/>
                    </a:solidFill>
                    <a:prstDash val="solid"/>
                    <a:round/>
                    <a:headEnd type="none" w="med" len="med"/>
                    <a:tailEnd type="none" w="med" len="med"/>
                  </a:ln>
                </p:spPr>
                <p:txBody>
                  <a:bodyPr lIns="0" tIns="0" rIns="0" bIns="0">
                    <a:prstTxWarp prst="textNoShape">
                      <a:avLst/>
                    </a:prstTxWarp>
                  </a:bodyPr>
                  <a:lstStyle/>
                  <a:p>
                    <a:endParaRPr lang="en-US" dirty="0"/>
                  </a:p>
                </p:txBody>
              </p:sp>
            </p:grpSp>
            <p:grpSp>
              <p:nvGrpSpPr>
                <p:cNvPr id="257" name="Group 256"/>
                <p:cNvGrpSpPr/>
                <p:nvPr/>
              </p:nvGrpSpPr>
              <p:grpSpPr>
                <a:xfrm>
                  <a:off x="4111078" y="1154339"/>
                  <a:ext cx="281462" cy="213663"/>
                  <a:chOff x="5570715" y="346445"/>
                  <a:chExt cx="640039" cy="485866"/>
                </a:xfrm>
              </p:grpSpPr>
              <p:sp>
                <p:nvSpPr>
                  <p:cNvPr id="283" name="Freeform 257"/>
                  <p:cNvSpPr>
                    <a:spLocks/>
                  </p:cNvSpPr>
                  <p:nvPr/>
                </p:nvSpPr>
                <p:spPr bwMode="auto">
                  <a:xfrm>
                    <a:off x="5570715" y="346445"/>
                    <a:ext cx="640035" cy="485866"/>
                  </a:xfrm>
                  <a:custGeom>
                    <a:avLst/>
                    <a:gdLst>
                      <a:gd name="T0" fmla="*/ 232 w 232"/>
                      <a:gd name="T1" fmla="*/ 156 h 176"/>
                      <a:gd name="T2" fmla="*/ 212 w 232"/>
                      <a:gd name="T3" fmla="*/ 176 h 176"/>
                      <a:gd name="T4" fmla="*/ 20 w 232"/>
                      <a:gd name="T5" fmla="*/ 176 h 176"/>
                      <a:gd name="T6" fmla="*/ 0 w 232"/>
                      <a:gd name="T7" fmla="*/ 156 h 176"/>
                      <a:gd name="T8" fmla="*/ 0 w 232"/>
                      <a:gd name="T9" fmla="*/ 20 h 176"/>
                      <a:gd name="T10" fmla="*/ 20 w 232"/>
                      <a:gd name="T11" fmla="*/ 0 h 176"/>
                      <a:gd name="T12" fmla="*/ 212 w 232"/>
                      <a:gd name="T13" fmla="*/ 0 h 176"/>
                      <a:gd name="T14" fmla="*/ 232 w 232"/>
                      <a:gd name="T15" fmla="*/ 20 h 176"/>
                      <a:gd name="T16" fmla="*/ 232 w 232"/>
                      <a:gd name="T17" fmla="*/ 156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2" h="176">
                        <a:moveTo>
                          <a:pt x="232" y="156"/>
                        </a:moveTo>
                        <a:cubicBezTo>
                          <a:pt x="232" y="167"/>
                          <a:pt x="223" y="176"/>
                          <a:pt x="212" y="176"/>
                        </a:cubicBezTo>
                        <a:cubicBezTo>
                          <a:pt x="20" y="176"/>
                          <a:pt x="20" y="176"/>
                          <a:pt x="20" y="176"/>
                        </a:cubicBezTo>
                        <a:cubicBezTo>
                          <a:pt x="9" y="176"/>
                          <a:pt x="0" y="167"/>
                          <a:pt x="0" y="156"/>
                        </a:cubicBezTo>
                        <a:cubicBezTo>
                          <a:pt x="0" y="20"/>
                          <a:pt x="0" y="20"/>
                          <a:pt x="0" y="20"/>
                        </a:cubicBezTo>
                        <a:cubicBezTo>
                          <a:pt x="0" y="9"/>
                          <a:pt x="9" y="0"/>
                          <a:pt x="20" y="0"/>
                        </a:cubicBezTo>
                        <a:cubicBezTo>
                          <a:pt x="212" y="0"/>
                          <a:pt x="212" y="0"/>
                          <a:pt x="212" y="0"/>
                        </a:cubicBezTo>
                        <a:cubicBezTo>
                          <a:pt x="223" y="0"/>
                          <a:pt x="232" y="9"/>
                          <a:pt x="232" y="20"/>
                        </a:cubicBezTo>
                        <a:lnTo>
                          <a:pt x="232" y="156"/>
                        </a:lnTo>
                        <a:close/>
                      </a:path>
                    </a:pathLst>
                  </a:custGeom>
                  <a:grpFill/>
                  <a:ln w="9525" cap="flat" cmpd="sng">
                    <a:solidFill>
                      <a:schemeClr val="bg1"/>
                    </a:solidFill>
                    <a:prstDash val="solid"/>
                    <a:round/>
                    <a:headEnd type="none" w="med" len="med"/>
                    <a:tailEnd type="none" w="med" len="med"/>
                  </a:ln>
                  <a:extLst/>
                </p:spPr>
                <p:txBody>
                  <a:bodyPr lIns="0" tIns="0" rIns="0" bIns="0">
                    <a:prstTxWarp prst="textNoShape">
                      <a:avLst/>
                    </a:prstTxWarp>
                  </a:bodyPr>
                  <a:lstStyle/>
                  <a:p>
                    <a:endParaRPr lang="en-US" dirty="0"/>
                  </a:p>
                </p:txBody>
              </p:sp>
              <p:sp>
                <p:nvSpPr>
                  <p:cNvPr id="284" name="Line 258"/>
                  <p:cNvSpPr>
                    <a:spLocks noChangeShapeType="1"/>
                  </p:cNvSpPr>
                  <p:nvPr/>
                </p:nvSpPr>
                <p:spPr bwMode="auto">
                  <a:xfrm>
                    <a:off x="5570719" y="436955"/>
                    <a:ext cx="640035" cy="0"/>
                  </a:xfrm>
                  <a:prstGeom prst="line">
                    <a:avLst/>
                  </a:prstGeom>
                  <a:grpFill/>
                  <a:ln w="9525" cap="flat" cmpd="sng">
                    <a:solidFill>
                      <a:schemeClr val="bg1"/>
                    </a:solidFill>
                    <a:prstDash val="solid"/>
                    <a:round/>
                    <a:headEnd type="none" w="med" len="med"/>
                    <a:tailEnd type="none" w="med" len="med"/>
                  </a:ln>
                  <a:extLst/>
                </p:spPr>
                <p:txBody>
                  <a:bodyPr lIns="0" tIns="0" rIns="0" bIns="0">
                    <a:prstTxWarp prst="textNoShape">
                      <a:avLst/>
                    </a:prstTxWarp>
                  </a:bodyPr>
                  <a:lstStyle/>
                  <a:p>
                    <a:endParaRPr lang="en-US" dirty="0"/>
                  </a:p>
                </p:txBody>
              </p:sp>
              <p:sp>
                <p:nvSpPr>
                  <p:cNvPr id="285" name="Oval 259"/>
                  <p:cNvSpPr>
                    <a:spLocks noChangeArrowheads="1"/>
                  </p:cNvSpPr>
                  <p:nvPr/>
                </p:nvSpPr>
                <p:spPr bwMode="auto">
                  <a:xfrm>
                    <a:off x="5636121" y="370381"/>
                    <a:ext cx="22192" cy="22192"/>
                  </a:xfrm>
                  <a:prstGeom prst="ellipse">
                    <a:avLst/>
                  </a:prstGeom>
                  <a:grpFill/>
                  <a:ln w="9525" cap="flat" cmpd="sng">
                    <a:solidFill>
                      <a:schemeClr val="bg1"/>
                    </a:solidFill>
                    <a:prstDash val="solid"/>
                    <a:round/>
                    <a:headEnd type="none" w="med" len="med"/>
                    <a:tailEnd type="none" w="med" len="med"/>
                  </a:ln>
                  <a:extLst/>
                </p:spPr>
                <p:txBody>
                  <a:bodyPr lIns="0" tIns="0" rIns="0" bIns="0">
                    <a:prstTxWarp prst="textNoShape">
                      <a:avLst/>
                    </a:prstTxWarp>
                  </a:bodyPr>
                  <a:lstStyle/>
                  <a:p>
                    <a:endParaRPr lang="en-US" dirty="0"/>
                  </a:p>
                </p:txBody>
              </p:sp>
              <p:sp>
                <p:nvSpPr>
                  <p:cNvPr id="286" name="Oval 260"/>
                  <p:cNvSpPr>
                    <a:spLocks noChangeArrowheads="1"/>
                  </p:cNvSpPr>
                  <p:nvPr/>
                </p:nvSpPr>
                <p:spPr bwMode="auto">
                  <a:xfrm>
                    <a:off x="5702694" y="370381"/>
                    <a:ext cx="22192" cy="22192"/>
                  </a:xfrm>
                  <a:prstGeom prst="ellipse">
                    <a:avLst/>
                  </a:prstGeom>
                  <a:grpFill/>
                  <a:ln w="9525" cap="flat" cmpd="sng">
                    <a:solidFill>
                      <a:schemeClr val="bg1"/>
                    </a:solidFill>
                    <a:prstDash val="solid"/>
                    <a:round/>
                    <a:headEnd type="none" w="med" len="med"/>
                    <a:tailEnd type="none" w="med" len="med"/>
                  </a:ln>
                  <a:extLst/>
                </p:spPr>
                <p:txBody>
                  <a:bodyPr lIns="0" tIns="0" rIns="0" bIns="0">
                    <a:prstTxWarp prst="textNoShape">
                      <a:avLst/>
                    </a:prstTxWarp>
                  </a:bodyPr>
                  <a:lstStyle/>
                  <a:p>
                    <a:endParaRPr lang="en-US" dirty="0"/>
                  </a:p>
                </p:txBody>
              </p:sp>
              <p:sp>
                <p:nvSpPr>
                  <p:cNvPr id="287" name="Oval 261"/>
                  <p:cNvSpPr>
                    <a:spLocks noChangeArrowheads="1"/>
                  </p:cNvSpPr>
                  <p:nvPr/>
                </p:nvSpPr>
                <p:spPr bwMode="auto">
                  <a:xfrm>
                    <a:off x="5769265" y="370381"/>
                    <a:ext cx="22192" cy="22192"/>
                  </a:xfrm>
                  <a:prstGeom prst="ellipse">
                    <a:avLst/>
                  </a:prstGeom>
                  <a:grpFill/>
                  <a:ln w="9525" cap="flat" cmpd="sng">
                    <a:solidFill>
                      <a:schemeClr val="bg1"/>
                    </a:solidFill>
                    <a:prstDash val="solid"/>
                    <a:round/>
                    <a:headEnd type="none" w="med" len="med"/>
                    <a:tailEnd type="none" w="med" len="med"/>
                  </a:ln>
                  <a:extLst/>
                </p:spPr>
                <p:txBody>
                  <a:bodyPr lIns="0" tIns="0" rIns="0" bIns="0">
                    <a:prstTxWarp prst="textNoShape">
                      <a:avLst/>
                    </a:prstTxWarp>
                  </a:bodyPr>
                  <a:lstStyle/>
                  <a:p>
                    <a:endParaRPr lang="en-US" dirty="0"/>
                  </a:p>
                </p:txBody>
              </p:sp>
            </p:grpSp>
            <p:sp>
              <p:nvSpPr>
                <p:cNvPr id="258" name="Freeform 1"/>
                <p:cNvSpPr>
                  <a:spLocks noChangeArrowheads="1"/>
                </p:cNvSpPr>
                <p:nvPr/>
              </p:nvSpPr>
              <p:spPr bwMode="auto">
                <a:xfrm>
                  <a:off x="4332496" y="644284"/>
                  <a:ext cx="507598" cy="311682"/>
                </a:xfrm>
                <a:custGeom>
                  <a:avLst/>
                  <a:gdLst>
                    <a:gd name="T0" fmla="*/ 502 w 503"/>
                    <a:gd name="T1" fmla="*/ 196 h 308"/>
                    <a:gd name="T2" fmla="*/ 389 w 503"/>
                    <a:gd name="T3" fmla="*/ 88 h 308"/>
                    <a:gd name="T4" fmla="*/ 251 w 503"/>
                    <a:gd name="T5" fmla="*/ 0 h 308"/>
                    <a:gd name="T6" fmla="*/ 99 w 503"/>
                    <a:gd name="T7" fmla="*/ 144 h 308"/>
                    <a:gd name="T8" fmla="*/ 0 w 503"/>
                    <a:gd name="T9" fmla="*/ 224 h 308"/>
                    <a:gd name="T10" fmla="*/ 87 w 503"/>
                    <a:gd name="T11" fmla="*/ 306 h 308"/>
                    <a:gd name="T12" fmla="*/ 404 w 503"/>
                    <a:gd name="T13" fmla="*/ 306 h 308"/>
                    <a:gd name="T14" fmla="*/ 502 w 503"/>
                    <a:gd name="T15" fmla="*/ 196 h 3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3" h="308">
                      <a:moveTo>
                        <a:pt x="502" y="196"/>
                      </a:moveTo>
                      <a:cubicBezTo>
                        <a:pt x="502" y="135"/>
                        <a:pt x="452" y="85"/>
                        <a:pt x="389" y="88"/>
                      </a:cubicBezTo>
                      <a:cubicBezTo>
                        <a:pt x="364" y="36"/>
                        <a:pt x="312" y="0"/>
                        <a:pt x="251" y="0"/>
                      </a:cubicBezTo>
                      <a:cubicBezTo>
                        <a:pt x="170" y="0"/>
                        <a:pt x="104" y="64"/>
                        <a:pt x="99" y="144"/>
                      </a:cubicBezTo>
                      <a:cubicBezTo>
                        <a:pt x="48" y="133"/>
                        <a:pt x="0" y="172"/>
                        <a:pt x="0" y="224"/>
                      </a:cubicBezTo>
                      <a:cubicBezTo>
                        <a:pt x="0" y="307"/>
                        <a:pt x="87" y="306"/>
                        <a:pt x="87" y="306"/>
                      </a:cubicBezTo>
                      <a:lnTo>
                        <a:pt x="404" y="306"/>
                      </a:lnTo>
                      <a:cubicBezTo>
                        <a:pt x="404" y="306"/>
                        <a:pt x="502" y="293"/>
                        <a:pt x="502" y="196"/>
                      </a:cubicBezTo>
                    </a:path>
                  </a:pathLst>
                </a:custGeom>
                <a:grpFill/>
                <a:ln w="9525" cap="flat" cmpd="sng">
                  <a:solidFill>
                    <a:schemeClr val="bg1"/>
                  </a:solidFill>
                  <a:prstDash val="solid"/>
                  <a:round/>
                  <a:headEnd type="none" w="med" len="med"/>
                  <a:tailEnd type="none" w="med" len="med"/>
                </a:ln>
                <a:extLst/>
              </p:spPr>
              <p:txBody>
                <a:bodyPr lIns="0" tIns="0" rIns="0" bIns="0">
                  <a:prstTxWarp prst="textNoShape">
                    <a:avLst/>
                  </a:prstTxWarp>
                </a:bodyPr>
                <a:lstStyle/>
                <a:p>
                  <a:endParaRPr lang="en-US" dirty="0"/>
                </a:p>
              </p:txBody>
            </p:sp>
            <p:grpSp>
              <p:nvGrpSpPr>
                <p:cNvPr id="259" name="Group 258"/>
                <p:cNvGrpSpPr/>
                <p:nvPr/>
              </p:nvGrpSpPr>
              <p:grpSpPr>
                <a:xfrm>
                  <a:off x="4452009" y="1465093"/>
                  <a:ext cx="265233" cy="220700"/>
                  <a:chOff x="6728339" y="3770034"/>
                  <a:chExt cx="2051701" cy="1707222"/>
                </a:xfrm>
              </p:grpSpPr>
              <p:sp>
                <p:nvSpPr>
                  <p:cNvPr id="267" name="Rectangle 266"/>
                  <p:cNvSpPr>
                    <a:spLocks noChangeArrowheads="1"/>
                  </p:cNvSpPr>
                  <p:nvPr/>
                </p:nvSpPr>
                <p:spPr bwMode="auto">
                  <a:xfrm>
                    <a:off x="6728339" y="3770034"/>
                    <a:ext cx="2051701" cy="569074"/>
                  </a:xfrm>
                  <a:prstGeom prst="rect">
                    <a:avLst/>
                  </a:prstGeom>
                  <a:grpFill/>
                  <a:ln w="9525" cap="flat" cmpd="sng">
                    <a:solidFill>
                      <a:schemeClr val="bg1"/>
                    </a:solidFill>
                    <a:prstDash val="solid"/>
                    <a:round/>
                    <a:headEnd type="none" w="med" len="med"/>
                    <a:tailEnd type="none" w="med" len="med"/>
                  </a:ln>
                  <a:extLst/>
                </p:spPr>
                <p:txBody>
                  <a:bodyPr lIns="0" tIns="0" rIns="0" bIns="0">
                    <a:prstTxWarp prst="textNoShape">
                      <a:avLst/>
                    </a:prstTxWarp>
                  </a:bodyPr>
                  <a:lstStyle/>
                  <a:p>
                    <a:endParaRPr lang="en-US" dirty="0"/>
                  </a:p>
                </p:txBody>
              </p:sp>
              <p:sp>
                <p:nvSpPr>
                  <p:cNvPr id="268" name="Freeform 267"/>
                  <p:cNvSpPr>
                    <a:spLocks/>
                  </p:cNvSpPr>
                  <p:nvPr/>
                </p:nvSpPr>
                <p:spPr bwMode="auto">
                  <a:xfrm>
                    <a:off x="6728339" y="4339108"/>
                    <a:ext cx="2051701" cy="569074"/>
                  </a:xfrm>
                  <a:custGeom>
                    <a:avLst/>
                    <a:gdLst>
                      <a:gd name="T0" fmla="*/ 0 w 548"/>
                      <a:gd name="T1" fmla="*/ 0 h 152"/>
                      <a:gd name="T2" fmla="*/ 0 w 548"/>
                      <a:gd name="T3" fmla="*/ 152 h 152"/>
                      <a:gd name="T4" fmla="*/ 548 w 548"/>
                      <a:gd name="T5" fmla="*/ 152 h 152"/>
                      <a:gd name="T6" fmla="*/ 548 w 548"/>
                      <a:gd name="T7" fmla="*/ 0 h 152"/>
                    </a:gdLst>
                    <a:ahLst/>
                    <a:cxnLst>
                      <a:cxn ang="0">
                        <a:pos x="T0" y="T1"/>
                      </a:cxn>
                      <a:cxn ang="0">
                        <a:pos x="T2" y="T3"/>
                      </a:cxn>
                      <a:cxn ang="0">
                        <a:pos x="T4" y="T5"/>
                      </a:cxn>
                      <a:cxn ang="0">
                        <a:pos x="T6" y="T7"/>
                      </a:cxn>
                    </a:cxnLst>
                    <a:rect l="0" t="0" r="r" b="b"/>
                    <a:pathLst>
                      <a:path w="548" h="152">
                        <a:moveTo>
                          <a:pt x="0" y="0"/>
                        </a:moveTo>
                        <a:lnTo>
                          <a:pt x="0" y="152"/>
                        </a:lnTo>
                        <a:lnTo>
                          <a:pt x="548" y="152"/>
                        </a:lnTo>
                        <a:lnTo>
                          <a:pt x="548" y="0"/>
                        </a:lnTo>
                      </a:path>
                    </a:pathLst>
                  </a:custGeom>
                  <a:grpFill/>
                  <a:ln w="9525" cap="flat" cmpd="sng">
                    <a:solidFill>
                      <a:schemeClr val="bg1"/>
                    </a:solidFill>
                    <a:prstDash val="solid"/>
                    <a:round/>
                    <a:headEnd type="none" w="med" len="med"/>
                    <a:tailEnd type="none" w="med" len="med"/>
                  </a:ln>
                  <a:extLst/>
                </p:spPr>
                <p:txBody>
                  <a:bodyPr lIns="0" tIns="0" rIns="0" bIns="0">
                    <a:prstTxWarp prst="textNoShape">
                      <a:avLst/>
                    </a:prstTxWarp>
                  </a:bodyPr>
                  <a:lstStyle/>
                  <a:p>
                    <a:endParaRPr lang="en-US" dirty="0"/>
                  </a:p>
                </p:txBody>
              </p:sp>
              <p:sp>
                <p:nvSpPr>
                  <p:cNvPr id="269" name="Oval 268"/>
                  <p:cNvSpPr>
                    <a:spLocks noChangeArrowheads="1"/>
                  </p:cNvSpPr>
                  <p:nvPr/>
                </p:nvSpPr>
                <p:spPr bwMode="auto">
                  <a:xfrm>
                    <a:off x="6870611" y="3912304"/>
                    <a:ext cx="280802" cy="284540"/>
                  </a:xfrm>
                  <a:prstGeom prst="ellipse">
                    <a:avLst/>
                  </a:prstGeom>
                  <a:grpFill/>
                  <a:ln w="9525" cap="flat" cmpd="sng">
                    <a:solidFill>
                      <a:schemeClr val="bg1"/>
                    </a:solidFill>
                    <a:prstDash val="solid"/>
                    <a:round/>
                    <a:headEnd type="none" w="med" len="med"/>
                    <a:tailEnd type="none" w="med" len="med"/>
                  </a:ln>
                  <a:extLst/>
                </p:spPr>
                <p:txBody>
                  <a:bodyPr lIns="0" tIns="0" rIns="0" bIns="0">
                    <a:prstTxWarp prst="textNoShape">
                      <a:avLst/>
                    </a:prstTxWarp>
                  </a:bodyPr>
                  <a:lstStyle/>
                  <a:p>
                    <a:endParaRPr lang="en-US" dirty="0"/>
                  </a:p>
                </p:txBody>
              </p:sp>
              <p:sp>
                <p:nvSpPr>
                  <p:cNvPr id="270" name="Oval 269"/>
                  <p:cNvSpPr>
                    <a:spLocks noChangeArrowheads="1"/>
                  </p:cNvSpPr>
                  <p:nvPr/>
                </p:nvSpPr>
                <p:spPr bwMode="auto">
                  <a:xfrm>
                    <a:off x="7859024" y="3983436"/>
                    <a:ext cx="142272" cy="142270"/>
                  </a:xfrm>
                  <a:prstGeom prst="ellipse">
                    <a:avLst/>
                  </a:prstGeom>
                  <a:grpFill/>
                  <a:ln w="9525" cap="flat" cmpd="sng">
                    <a:solidFill>
                      <a:schemeClr val="bg1"/>
                    </a:solidFill>
                    <a:prstDash val="solid"/>
                    <a:round/>
                    <a:headEnd type="none" w="med" len="med"/>
                    <a:tailEnd type="none" w="med" len="med"/>
                  </a:ln>
                  <a:extLst/>
                </p:spPr>
                <p:txBody>
                  <a:bodyPr lIns="0" tIns="0" rIns="0" bIns="0">
                    <a:prstTxWarp prst="textNoShape">
                      <a:avLst/>
                    </a:prstTxWarp>
                  </a:bodyPr>
                  <a:lstStyle/>
                  <a:p>
                    <a:endParaRPr lang="en-US" dirty="0"/>
                  </a:p>
                </p:txBody>
              </p:sp>
              <p:sp>
                <p:nvSpPr>
                  <p:cNvPr id="271" name="Oval 270"/>
                  <p:cNvSpPr>
                    <a:spLocks noChangeArrowheads="1"/>
                  </p:cNvSpPr>
                  <p:nvPr/>
                </p:nvSpPr>
                <p:spPr bwMode="auto">
                  <a:xfrm>
                    <a:off x="8143562" y="3983436"/>
                    <a:ext cx="142272" cy="142270"/>
                  </a:xfrm>
                  <a:prstGeom prst="ellipse">
                    <a:avLst/>
                  </a:prstGeom>
                  <a:grpFill/>
                  <a:ln w="9525" cap="flat" cmpd="sng">
                    <a:solidFill>
                      <a:schemeClr val="bg1"/>
                    </a:solidFill>
                    <a:prstDash val="solid"/>
                    <a:round/>
                    <a:headEnd type="none" w="med" len="med"/>
                    <a:tailEnd type="none" w="med" len="med"/>
                  </a:ln>
                  <a:extLst/>
                </p:spPr>
                <p:txBody>
                  <a:bodyPr lIns="0" tIns="0" rIns="0" bIns="0">
                    <a:prstTxWarp prst="textNoShape">
                      <a:avLst/>
                    </a:prstTxWarp>
                  </a:bodyPr>
                  <a:lstStyle/>
                  <a:p>
                    <a:endParaRPr lang="en-US" dirty="0"/>
                  </a:p>
                </p:txBody>
              </p:sp>
              <p:sp>
                <p:nvSpPr>
                  <p:cNvPr id="272" name="Oval 271"/>
                  <p:cNvSpPr>
                    <a:spLocks noChangeArrowheads="1"/>
                  </p:cNvSpPr>
                  <p:nvPr/>
                </p:nvSpPr>
                <p:spPr bwMode="auto">
                  <a:xfrm>
                    <a:off x="8428106" y="3983436"/>
                    <a:ext cx="142272" cy="142270"/>
                  </a:xfrm>
                  <a:prstGeom prst="ellipse">
                    <a:avLst/>
                  </a:prstGeom>
                  <a:grpFill/>
                  <a:ln w="9525" cap="flat" cmpd="sng">
                    <a:solidFill>
                      <a:schemeClr val="bg1"/>
                    </a:solidFill>
                    <a:prstDash val="solid"/>
                    <a:round/>
                    <a:headEnd type="none" w="med" len="med"/>
                    <a:tailEnd type="none" w="med" len="med"/>
                  </a:ln>
                  <a:extLst/>
                </p:spPr>
                <p:txBody>
                  <a:bodyPr lIns="0" tIns="0" rIns="0" bIns="0">
                    <a:prstTxWarp prst="textNoShape">
                      <a:avLst/>
                    </a:prstTxWarp>
                  </a:bodyPr>
                  <a:lstStyle/>
                  <a:p>
                    <a:endParaRPr lang="en-US" dirty="0"/>
                  </a:p>
                </p:txBody>
              </p:sp>
              <p:sp>
                <p:nvSpPr>
                  <p:cNvPr id="273" name="Oval 272"/>
                  <p:cNvSpPr>
                    <a:spLocks noChangeArrowheads="1"/>
                  </p:cNvSpPr>
                  <p:nvPr/>
                </p:nvSpPr>
                <p:spPr bwMode="auto">
                  <a:xfrm>
                    <a:off x="7859024" y="4552509"/>
                    <a:ext cx="142272" cy="142270"/>
                  </a:xfrm>
                  <a:prstGeom prst="ellipse">
                    <a:avLst/>
                  </a:prstGeom>
                  <a:grpFill/>
                  <a:ln w="9525" cap="flat" cmpd="sng">
                    <a:solidFill>
                      <a:schemeClr val="bg1"/>
                    </a:solidFill>
                    <a:prstDash val="solid"/>
                    <a:round/>
                    <a:headEnd type="none" w="med" len="med"/>
                    <a:tailEnd type="none" w="med" len="med"/>
                  </a:ln>
                  <a:extLst/>
                </p:spPr>
                <p:txBody>
                  <a:bodyPr lIns="0" tIns="0" rIns="0" bIns="0">
                    <a:prstTxWarp prst="textNoShape">
                      <a:avLst/>
                    </a:prstTxWarp>
                  </a:bodyPr>
                  <a:lstStyle/>
                  <a:p>
                    <a:endParaRPr lang="en-US" dirty="0"/>
                  </a:p>
                </p:txBody>
              </p:sp>
              <p:sp>
                <p:nvSpPr>
                  <p:cNvPr id="274" name="Oval 273"/>
                  <p:cNvSpPr>
                    <a:spLocks noChangeArrowheads="1"/>
                  </p:cNvSpPr>
                  <p:nvPr/>
                </p:nvSpPr>
                <p:spPr bwMode="auto">
                  <a:xfrm>
                    <a:off x="8143562" y="4552509"/>
                    <a:ext cx="142272" cy="142270"/>
                  </a:xfrm>
                  <a:prstGeom prst="ellipse">
                    <a:avLst/>
                  </a:prstGeom>
                  <a:grpFill/>
                  <a:ln w="9525" cap="flat" cmpd="sng">
                    <a:solidFill>
                      <a:schemeClr val="bg1"/>
                    </a:solidFill>
                    <a:prstDash val="solid"/>
                    <a:round/>
                    <a:headEnd type="none" w="med" len="med"/>
                    <a:tailEnd type="none" w="med" len="med"/>
                  </a:ln>
                  <a:extLst/>
                </p:spPr>
                <p:txBody>
                  <a:bodyPr lIns="0" tIns="0" rIns="0" bIns="0">
                    <a:prstTxWarp prst="textNoShape">
                      <a:avLst/>
                    </a:prstTxWarp>
                  </a:bodyPr>
                  <a:lstStyle/>
                  <a:p>
                    <a:endParaRPr lang="en-US" dirty="0"/>
                  </a:p>
                </p:txBody>
              </p:sp>
              <p:sp>
                <p:nvSpPr>
                  <p:cNvPr id="275" name="Oval 274"/>
                  <p:cNvSpPr>
                    <a:spLocks noChangeArrowheads="1"/>
                  </p:cNvSpPr>
                  <p:nvPr/>
                </p:nvSpPr>
                <p:spPr bwMode="auto">
                  <a:xfrm>
                    <a:off x="8428106" y="4552509"/>
                    <a:ext cx="142272" cy="142270"/>
                  </a:xfrm>
                  <a:prstGeom prst="ellipse">
                    <a:avLst/>
                  </a:prstGeom>
                  <a:grpFill/>
                  <a:ln w="9525" cap="flat" cmpd="sng">
                    <a:solidFill>
                      <a:schemeClr val="bg1"/>
                    </a:solidFill>
                    <a:prstDash val="solid"/>
                    <a:round/>
                    <a:headEnd type="none" w="med" len="med"/>
                    <a:tailEnd type="none" w="med" len="med"/>
                  </a:ln>
                  <a:extLst/>
                </p:spPr>
                <p:txBody>
                  <a:bodyPr lIns="0" tIns="0" rIns="0" bIns="0">
                    <a:prstTxWarp prst="textNoShape">
                      <a:avLst/>
                    </a:prstTxWarp>
                  </a:bodyPr>
                  <a:lstStyle/>
                  <a:p>
                    <a:endParaRPr lang="en-US" dirty="0"/>
                  </a:p>
                </p:txBody>
              </p:sp>
              <p:sp>
                <p:nvSpPr>
                  <p:cNvPr id="276" name="Oval 275"/>
                  <p:cNvSpPr>
                    <a:spLocks noChangeArrowheads="1"/>
                  </p:cNvSpPr>
                  <p:nvPr/>
                </p:nvSpPr>
                <p:spPr bwMode="auto">
                  <a:xfrm>
                    <a:off x="6870611" y="4481378"/>
                    <a:ext cx="280802" cy="284540"/>
                  </a:xfrm>
                  <a:prstGeom prst="ellipse">
                    <a:avLst/>
                  </a:prstGeom>
                  <a:grpFill/>
                  <a:ln w="9525" cap="flat" cmpd="sng">
                    <a:solidFill>
                      <a:schemeClr val="bg1"/>
                    </a:solidFill>
                    <a:prstDash val="solid"/>
                    <a:round/>
                    <a:headEnd type="none" w="med" len="med"/>
                    <a:tailEnd type="none" w="med" len="med"/>
                  </a:ln>
                  <a:extLst/>
                </p:spPr>
                <p:txBody>
                  <a:bodyPr lIns="0" tIns="0" rIns="0" bIns="0">
                    <a:prstTxWarp prst="textNoShape">
                      <a:avLst/>
                    </a:prstTxWarp>
                  </a:bodyPr>
                  <a:lstStyle/>
                  <a:p>
                    <a:endParaRPr lang="en-US" dirty="0"/>
                  </a:p>
                </p:txBody>
              </p:sp>
              <p:sp>
                <p:nvSpPr>
                  <p:cNvPr id="277" name="Rectangle 276"/>
                  <p:cNvSpPr>
                    <a:spLocks noChangeArrowheads="1"/>
                  </p:cNvSpPr>
                  <p:nvPr/>
                </p:nvSpPr>
                <p:spPr bwMode="auto">
                  <a:xfrm>
                    <a:off x="6728339" y="4908182"/>
                    <a:ext cx="2051701" cy="569074"/>
                  </a:xfrm>
                  <a:prstGeom prst="rect">
                    <a:avLst/>
                  </a:prstGeom>
                  <a:grpFill/>
                  <a:ln w="9525" cap="flat" cmpd="sng">
                    <a:solidFill>
                      <a:schemeClr val="bg1"/>
                    </a:solidFill>
                    <a:prstDash val="solid"/>
                    <a:round/>
                    <a:headEnd type="none" w="med" len="med"/>
                    <a:tailEnd type="none" w="med" len="med"/>
                  </a:ln>
                  <a:extLst/>
                </p:spPr>
                <p:txBody>
                  <a:bodyPr lIns="0" tIns="0" rIns="0" bIns="0">
                    <a:prstTxWarp prst="textNoShape">
                      <a:avLst/>
                    </a:prstTxWarp>
                  </a:bodyPr>
                  <a:lstStyle/>
                  <a:p>
                    <a:endParaRPr lang="en-US" dirty="0"/>
                  </a:p>
                </p:txBody>
              </p:sp>
              <p:sp>
                <p:nvSpPr>
                  <p:cNvPr id="278" name="Oval 277"/>
                  <p:cNvSpPr>
                    <a:spLocks noChangeArrowheads="1"/>
                  </p:cNvSpPr>
                  <p:nvPr/>
                </p:nvSpPr>
                <p:spPr bwMode="auto">
                  <a:xfrm>
                    <a:off x="6870611" y="5050452"/>
                    <a:ext cx="280802" cy="284540"/>
                  </a:xfrm>
                  <a:prstGeom prst="ellipse">
                    <a:avLst/>
                  </a:prstGeom>
                  <a:grpFill/>
                  <a:ln w="9525" cap="flat" cmpd="sng">
                    <a:solidFill>
                      <a:schemeClr val="bg1"/>
                    </a:solidFill>
                    <a:prstDash val="solid"/>
                    <a:round/>
                    <a:headEnd type="none" w="med" len="med"/>
                    <a:tailEnd type="none" w="med" len="med"/>
                  </a:ln>
                  <a:extLst/>
                </p:spPr>
                <p:txBody>
                  <a:bodyPr lIns="0" tIns="0" rIns="0" bIns="0">
                    <a:prstTxWarp prst="textNoShape">
                      <a:avLst/>
                    </a:prstTxWarp>
                  </a:bodyPr>
                  <a:lstStyle/>
                  <a:p>
                    <a:endParaRPr lang="en-US" dirty="0"/>
                  </a:p>
                </p:txBody>
              </p:sp>
              <p:sp>
                <p:nvSpPr>
                  <p:cNvPr id="279" name="Oval 278"/>
                  <p:cNvSpPr>
                    <a:spLocks noChangeArrowheads="1"/>
                  </p:cNvSpPr>
                  <p:nvPr/>
                </p:nvSpPr>
                <p:spPr bwMode="auto">
                  <a:xfrm>
                    <a:off x="7859024" y="5121584"/>
                    <a:ext cx="142272" cy="142270"/>
                  </a:xfrm>
                  <a:prstGeom prst="ellipse">
                    <a:avLst/>
                  </a:prstGeom>
                  <a:grpFill/>
                  <a:ln w="9525" cap="flat" cmpd="sng">
                    <a:solidFill>
                      <a:schemeClr val="bg1"/>
                    </a:solidFill>
                    <a:prstDash val="solid"/>
                    <a:round/>
                    <a:headEnd type="none" w="med" len="med"/>
                    <a:tailEnd type="none" w="med" len="med"/>
                  </a:ln>
                  <a:extLst/>
                </p:spPr>
                <p:txBody>
                  <a:bodyPr lIns="0" tIns="0" rIns="0" bIns="0">
                    <a:prstTxWarp prst="textNoShape">
                      <a:avLst/>
                    </a:prstTxWarp>
                  </a:bodyPr>
                  <a:lstStyle/>
                  <a:p>
                    <a:endParaRPr lang="en-US" dirty="0"/>
                  </a:p>
                </p:txBody>
              </p:sp>
              <p:sp>
                <p:nvSpPr>
                  <p:cNvPr id="280" name="Oval 279"/>
                  <p:cNvSpPr>
                    <a:spLocks noChangeArrowheads="1"/>
                  </p:cNvSpPr>
                  <p:nvPr/>
                </p:nvSpPr>
                <p:spPr bwMode="auto">
                  <a:xfrm>
                    <a:off x="8143562" y="5121584"/>
                    <a:ext cx="142272" cy="142270"/>
                  </a:xfrm>
                  <a:prstGeom prst="ellipse">
                    <a:avLst/>
                  </a:prstGeom>
                  <a:grpFill/>
                  <a:ln w="9525" cap="flat" cmpd="sng">
                    <a:solidFill>
                      <a:schemeClr val="bg1"/>
                    </a:solidFill>
                    <a:prstDash val="solid"/>
                    <a:round/>
                    <a:headEnd type="none" w="med" len="med"/>
                    <a:tailEnd type="none" w="med" len="med"/>
                  </a:ln>
                  <a:extLst/>
                </p:spPr>
                <p:txBody>
                  <a:bodyPr lIns="0" tIns="0" rIns="0" bIns="0">
                    <a:prstTxWarp prst="textNoShape">
                      <a:avLst/>
                    </a:prstTxWarp>
                  </a:bodyPr>
                  <a:lstStyle/>
                  <a:p>
                    <a:endParaRPr lang="en-US" dirty="0"/>
                  </a:p>
                </p:txBody>
              </p:sp>
              <p:sp>
                <p:nvSpPr>
                  <p:cNvPr id="282" name="Oval 281"/>
                  <p:cNvSpPr>
                    <a:spLocks noChangeArrowheads="1"/>
                  </p:cNvSpPr>
                  <p:nvPr/>
                </p:nvSpPr>
                <p:spPr bwMode="auto">
                  <a:xfrm>
                    <a:off x="8428106" y="5121584"/>
                    <a:ext cx="142272" cy="142270"/>
                  </a:xfrm>
                  <a:prstGeom prst="ellipse">
                    <a:avLst/>
                  </a:prstGeom>
                  <a:grpFill/>
                  <a:ln w="9525" cap="flat" cmpd="sng">
                    <a:solidFill>
                      <a:schemeClr val="bg1"/>
                    </a:solidFill>
                    <a:prstDash val="solid"/>
                    <a:round/>
                    <a:headEnd type="none" w="med" len="med"/>
                    <a:tailEnd type="none" w="med" len="med"/>
                  </a:ln>
                  <a:extLst/>
                </p:spPr>
                <p:txBody>
                  <a:bodyPr lIns="0" tIns="0" rIns="0" bIns="0">
                    <a:prstTxWarp prst="textNoShape">
                      <a:avLst/>
                    </a:prstTxWarp>
                  </a:bodyPr>
                  <a:lstStyle/>
                  <a:p>
                    <a:endParaRPr lang="en-US" dirty="0"/>
                  </a:p>
                </p:txBody>
              </p:sp>
            </p:grpSp>
            <p:grpSp>
              <p:nvGrpSpPr>
                <p:cNvPr id="260" name="Group 259"/>
                <p:cNvGrpSpPr/>
                <p:nvPr/>
              </p:nvGrpSpPr>
              <p:grpSpPr>
                <a:xfrm>
                  <a:off x="4285883" y="985380"/>
                  <a:ext cx="584743" cy="525693"/>
                  <a:chOff x="1345799" y="4108619"/>
                  <a:chExt cx="974678" cy="838539"/>
                </a:xfrm>
              </p:grpSpPr>
              <p:grpSp>
                <p:nvGrpSpPr>
                  <p:cNvPr id="261" name="Group 260"/>
                  <p:cNvGrpSpPr/>
                  <p:nvPr/>
                </p:nvGrpSpPr>
                <p:grpSpPr>
                  <a:xfrm>
                    <a:off x="1345799" y="4772338"/>
                    <a:ext cx="974678" cy="174820"/>
                    <a:chOff x="1385729" y="4582674"/>
                    <a:chExt cx="974678" cy="298290"/>
                  </a:xfrm>
                </p:grpSpPr>
                <p:sp>
                  <p:nvSpPr>
                    <p:cNvPr id="265" name="Line 68"/>
                    <p:cNvSpPr>
                      <a:spLocks noChangeShapeType="1"/>
                    </p:cNvSpPr>
                    <p:nvPr/>
                  </p:nvSpPr>
                  <p:spPr bwMode="auto">
                    <a:xfrm flipH="1">
                      <a:off x="2139541" y="4582674"/>
                      <a:ext cx="220866" cy="298290"/>
                    </a:xfrm>
                    <a:prstGeom prst="line">
                      <a:avLst/>
                    </a:prstGeom>
                    <a:grpFill/>
                    <a:ln w="12700" cap="flat" cmpd="sng">
                      <a:solidFill>
                        <a:schemeClr val="bg1"/>
                      </a:solidFill>
                      <a:prstDash val="solid"/>
                      <a:round/>
                      <a:headEnd type="none" w="med" len="med"/>
                      <a:tailEnd type="none" w="med" len="med"/>
                    </a:ln>
                    <a:extLst/>
                  </p:spPr>
                  <p:txBody>
                    <a:bodyPr lIns="0" tIns="0" rIns="0" bIns="0">
                      <a:prstTxWarp prst="textNoShape">
                        <a:avLst/>
                      </a:prstTxWarp>
                    </a:bodyPr>
                    <a:lstStyle/>
                    <a:p>
                      <a:endParaRPr lang="en-US" dirty="0"/>
                    </a:p>
                  </p:txBody>
                </p:sp>
                <p:sp>
                  <p:nvSpPr>
                    <p:cNvPr id="266" name="Line 69"/>
                    <p:cNvSpPr>
                      <a:spLocks noChangeShapeType="1"/>
                    </p:cNvSpPr>
                    <p:nvPr/>
                  </p:nvSpPr>
                  <p:spPr bwMode="auto">
                    <a:xfrm>
                      <a:off x="1385729" y="4582674"/>
                      <a:ext cx="223219" cy="298290"/>
                    </a:xfrm>
                    <a:prstGeom prst="line">
                      <a:avLst/>
                    </a:prstGeom>
                    <a:grpFill/>
                    <a:ln w="12700" cap="flat" cmpd="sng">
                      <a:solidFill>
                        <a:schemeClr val="bg1"/>
                      </a:solidFill>
                      <a:prstDash val="solid"/>
                      <a:round/>
                      <a:headEnd type="none" w="med" len="med"/>
                      <a:tailEnd type="none" w="med" len="med"/>
                    </a:ln>
                    <a:extLst/>
                  </p:spPr>
                  <p:txBody>
                    <a:bodyPr lIns="0" tIns="0" rIns="0" bIns="0">
                      <a:prstTxWarp prst="textNoShape">
                        <a:avLst/>
                      </a:prstTxWarp>
                    </a:bodyPr>
                    <a:lstStyle/>
                    <a:p>
                      <a:endParaRPr lang="en-US" dirty="0"/>
                    </a:p>
                  </p:txBody>
                </p:sp>
              </p:grpSp>
              <p:grpSp>
                <p:nvGrpSpPr>
                  <p:cNvPr id="262" name="Group 261"/>
                  <p:cNvGrpSpPr/>
                  <p:nvPr/>
                </p:nvGrpSpPr>
                <p:grpSpPr>
                  <a:xfrm rot="10800000">
                    <a:off x="1345799" y="4108619"/>
                    <a:ext cx="974678" cy="174820"/>
                    <a:chOff x="1385729" y="4582674"/>
                    <a:chExt cx="974678" cy="298290"/>
                  </a:xfrm>
                </p:grpSpPr>
                <p:sp>
                  <p:nvSpPr>
                    <p:cNvPr id="263" name="Line 68"/>
                    <p:cNvSpPr>
                      <a:spLocks noChangeShapeType="1"/>
                    </p:cNvSpPr>
                    <p:nvPr/>
                  </p:nvSpPr>
                  <p:spPr bwMode="auto">
                    <a:xfrm flipH="1">
                      <a:off x="2139541" y="4582674"/>
                      <a:ext cx="220866" cy="298290"/>
                    </a:xfrm>
                    <a:prstGeom prst="line">
                      <a:avLst/>
                    </a:prstGeom>
                    <a:grpFill/>
                    <a:ln w="12700" cap="flat" cmpd="sng">
                      <a:solidFill>
                        <a:schemeClr val="bg1"/>
                      </a:solidFill>
                      <a:prstDash val="solid"/>
                      <a:round/>
                      <a:headEnd type="none" w="med" len="med"/>
                      <a:tailEnd type="none" w="med" len="med"/>
                    </a:ln>
                    <a:extLst/>
                  </p:spPr>
                  <p:txBody>
                    <a:bodyPr lIns="0" tIns="0" rIns="0" bIns="0">
                      <a:prstTxWarp prst="textNoShape">
                        <a:avLst/>
                      </a:prstTxWarp>
                    </a:bodyPr>
                    <a:lstStyle/>
                    <a:p>
                      <a:endParaRPr lang="en-US" dirty="0"/>
                    </a:p>
                  </p:txBody>
                </p:sp>
                <p:sp>
                  <p:nvSpPr>
                    <p:cNvPr id="264" name="Line 69"/>
                    <p:cNvSpPr>
                      <a:spLocks noChangeShapeType="1"/>
                    </p:cNvSpPr>
                    <p:nvPr/>
                  </p:nvSpPr>
                  <p:spPr bwMode="auto">
                    <a:xfrm>
                      <a:off x="1385729" y="4582674"/>
                      <a:ext cx="223219" cy="298290"/>
                    </a:xfrm>
                    <a:prstGeom prst="line">
                      <a:avLst/>
                    </a:prstGeom>
                    <a:grpFill/>
                    <a:ln w="12700" cap="flat" cmpd="sng">
                      <a:solidFill>
                        <a:schemeClr val="bg1"/>
                      </a:solidFill>
                      <a:prstDash val="solid"/>
                      <a:round/>
                      <a:headEnd type="none" w="med" len="med"/>
                      <a:tailEnd type="none" w="med" len="med"/>
                    </a:ln>
                    <a:extLst/>
                  </p:spPr>
                  <p:txBody>
                    <a:bodyPr lIns="0" tIns="0" rIns="0" bIns="0">
                      <a:prstTxWarp prst="textNoShape">
                        <a:avLst/>
                      </a:prstTxWarp>
                    </a:bodyPr>
                    <a:lstStyle/>
                    <a:p>
                      <a:endParaRPr lang="en-US" dirty="0"/>
                    </a:p>
                  </p:txBody>
                </p:sp>
              </p:grpSp>
            </p:grpSp>
          </p:grpSp>
        </p:grpSp>
        <p:grpSp>
          <p:nvGrpSpPr>
            <p:cNvPr id="7" name="Group 6"/>
            <p:cNvGrpSpPr/>
            <p:nvPr/>
          </p:nvGrpSpPr>
          <p:grpSpPr>
            <a:xfrm>
              <a:off x="2516786" y="2833348"/>
              <a:ext cx="1953614" cy="1306604"/>
              <a:chOff x="2516786" y="2833348"/>
              <a:chExt cx="1953614" cy="1306604"/>
            </a:xfrm>
          </p:grpSpPr>
          <p:sp>
            <p:nvSpPr>
              <p:cNvPr id="69" name="Rectangle 22"/>
              <p:cNvSpPr>
                <a:spLocks/>
              </p:cNvSpPr>
              <p:nvPr/>
            </p:nvSpPr>
            <p:spPr bwMode="auto">
              <a:xfrm>
                <a:off x="2593283" y="2833348"/>
                <a:ext cx="1800620" cy="472322"/>
              </a:xfrm>
              <a:prstGeom prst="rect">
                <a:avLst/>
              </a:prstGeom>
              <a:noFill/>
              <a:ln w="12700" cap="flat">
                <a:noFill/>
                <a:miter lim="800000"/>
                <a:headEnd type="none" w="med" len="med"/>
                <a:tailEnd type="none" w="med" len="med"/>
              </a:ln>
            </p:spPr>
            <p:txBody>
              <a:bodyPr lIns="190498" tIns="190498" rIns="190498" bIns="190498" anchor="ctr">
                <a:prstTxWarp prst="textNoShape">
                  <a:avLst/>
                </a:prstTxWarp>
              </a:bodyPr>
              <a:lstStyle/>
              <a:p>
                <a:pPr algn="ctr"/>
                <a:r>
                  <a:rPr lang="en-US" b="1" dirty="0" smtClean="0">
                    <a:solidFill>
                      <a:srgbClr val="277FC1"/>
                    </a:solidFill>
                    <a:latin typeface="Helvetica Neue" panose="02000503000000020004" pitchFamily="2"/>
                    <a:ea typeface="Gotham Book" pitchFamily="-101" charset="0"/>
                    <a:cs typeface="Gotham Book" pitchFamily="-101" charset="0"/>
                    <a:sym typeface="Gotham Book" pitchFamily="-101" charset="0"/>
                  </a:rPr>
                  <a:t>Architecture</a:t>
                </a:r>
                <a:endParaRPr lang="en-US" b="1" dirty="0">
                  <a:solidFill>
                    <a:srgbClr val="277FC1"/>
                  </a:solidFill>
                  <a:latin typeface="Helvetica Neue" panose="02000503000000020004" pitchFamily="2"/>
                  <a:ea typeface="Gotham Book" pitchFamily="-101" charset="0"/>
                  <a:cs typeface="Gotham Book" pitchFamily="-101" charset="0"/>
                  <a:sym typeface="Gotham Book" pitchFamily="-101" charset="0"/>
                </a:endParaRPr>
              </a:p>
            </p:txBody>
          </p:sp>
          <p:sp>
            <p:nvSpPr>
              <p:cNvPr id="296" name="Rectangle 22"/>
              <p:cNvSpPr>
                <a:spLocks/>
              </p:cNvSpPr>
              <p:nvPr/>
            </p:nvSpPr>
            <p:spPr bwMode="auto">
              <a:xfrm>
                <a:off x="2516786" y="3160035"/>
                <a:ext cx="1953614" cy="979917"/>
              </a:xfrm>
              <a:prstGeom prst="rect">
                <a:avLst/>
              </a:prstGeom>
              <a:noFill/>
              <a:ln w="12700" cap="flat">
                <a:noFill/>
                <a:miter lim="800000"/>
                <a:headEnd type="none" w="med" len="med"/>
                <a:tailEnd type="none" w="med" len="med"/>
              </a:ln>
            </p:spPr>
            <p:txBody>
              <a:bodyPr lIns="190498" tIns="190498" rIns="190498" bIns="190498" anchor="t">
                <a:prstTxWarp prst="textNoShape">
                  <a:avLst/>
                </a:prstTxWarp>
              </a:bodyPr>
              <a:lstStyle/>
              <a:p>
                <a:pPr algn="ctr"/>
                <a:r>
                  <a:rPr lang="en-US" dirty="0">
                    <a:solidFill>
                      <a:schemeClr val="tx1">
                        <a:lumMod val="75000"/>
                        <a:lumOff val="25000"/>
                      </a:schemeClr>
                    </a:solidFill>
                    <a:latin typeface="Helvetica Neue" panose="02000503000000020004" pitchFamily="2"/>
                    <a:ea typeface="Gotham Book" pitchFamily="-101" charset="0"/>
                    <a:cs typeface="Gotham Book" pitchFamily="-101" charset="0"/>
                    <a:sym typeface="Gotham Book" pitchFamily="-101" charset="0"/>
                  </a:rPr>
                  <a:t>SaaS-delivered Innovation</a:t>
                </a:r>
              </a:p>
            </p:txBody>
          </p:sp>
        </p:grpSp>
        <p:sp>
          <p:nvSpPr>
            <p:cNvPr id="5" name="TextBox 4"/>
            <p:cNvSpPr txBox="1"/>
            <p:nvPr/>
          </p:nvSpPr>
          <p:spPr>
            <a:xfrm>
              <a:off x="1845246" y="1862561"/>
              <a:ext cx="1134394" cy="757130"/>
            </a:xfrm>
            <a:prstGeom prst="rect">
              <a:avLst/>
            </a:prstGeom>
            <a:noFill/>
          </p:spPr>
          <p:txBody>
            <a:bodyPr wrap="square" rtlCol="0">
              <a:spAutoFit/>
            </a:bodyPr>
            <a:lstStyle/>
            <a:p>
              <a:pPr algn="ctr">
                <a:lnSpc>
                  <a:spcPct val="90000"/>
                </a:lnSpc>
                <a:spcBef>
                  <a:spcPts val="750"/>
                </a:spcBef>
                <a:buClr>
                  <a:srgbClr val="FA492B"/>
                </a:buClr>
                <a:buSzPct val="80000"/>
                <a:tabLst>
                  <a:tab pos="230188" algn="l"/>
                  <a:tab pos="460375" algn="l"/>
                  <a:tab pos="684213" algn="l"/>
                  <a:tab pos="914400" algn="l"/>
                  <a:tab pos="1144588" algn="l"/>
                  <a:tab pos="1374775" algn="l"/>
                </a:tabLst>
              </a:pPr>
              <a:r>
                <a:rPr lang="en-US" sz="4800" b="1" dirty="0" smtClean="0">
                  <a:solidFill>
                    <a:schemeClr val="bg1">
                      <a:lumMod val="95000"/>
                    </a:schemeClr>
                  </a:solidFill>
                  <a:latin typeface="Helvetica Neue" panose="02000503000000020004" pitchFamily="2"/>
                </a:rPr>
                <a:t>+</a:t>
              </a:r>
            </a:p>
          </p:txBody>
        </p:sp>
      </p:grpSp>
      <p:grpSp>
        <p:nvGrpSpPr>
          <p:cNvPr id="13" name="Group 12"/>
          <p:cNvGrpSpPr/>
          <p:nvPr/>
        </p:nvGrpSpPr>
        <p:grpSpPr>
          <a:xfrm>
            <a:off x="6142289" y="1527107"/>
            <a:ext cx="2625282" cy="2613015"/>
            <a:chOff x="6142289" y="1527107"/>
            <a:chExt cx="2625282" cy="2613015"/>
          </a:xfrm>
        </p:grpSpPr>
        <p:grpSp>
          <p:nvGrpSpPr>
            <p:cNvPr id="222" name="Group 221"/>
            <p:cNvGrpSpPr/>
            <p:nvPr/>
          </p:nvGrpSpPr>
          <p:grpSpPr>
            <a:xfrm>
              <a:off x="7115916" y="1527107"/>
              <a:ext cx="1379152" cy="1377188"/>
              <a:chOff x="7115916" y="1527107"/>
              <a:chExt cx="1379152" cy="1377188"/>
            </a:xfrm>
          </p:grpSpPr>
          <p:sp>
            <p:nvSpPr>
              <p:cNvPr id="223" name="AutoShape 41"/>
              <p:cNvSpPr>
                <a:spLocks/>
              </p:cNvSpPr>
              <p:nvPr/>
            </p:nvSpPr>
            <p:spPr bwMode="auto">
              <a:xfrm>
                <a:off x="7115916" y="1527107"/>
                <a:ext cx="1379152" cy="1377188"/>
              </a:xfrm>
              <a:custGeom>
                <a:avLst/>
                <a:gdLst>
                  <a:gd name="T0" fmla="+- 0 10800 961"/>
                  <a:gd name="T1" fmla="*/ T0 w 19679"/>
                  <a:gd name="T2" fmla="+- 0 10800 961"/>
                  <a:gd name="T3" fmla="*/ 10800 h 19679"/>
                </a:gdLst>
                <a:ahLst/>
                <a:cxnLst>
                  <a:cxn ang="0">
                    <a:pos x="T1" y="T3"/>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moveTo>
                      <a:pt x="16796" y="2882"/>
                    </a:moveTo>
                  </a:path>
                </a:pathLst>
              </a:custGeom>
              <a:solidFill>
                <a:srgbClr val="73C7F1"/>
              </a:solidFill>
              <a:ln w="12700" cap="flat">
                <a:noFill/>
                <a:prstDash val="sysDash"/>
                <a:miter lim="800000"/>
                <a:headEnd type="none" w="med" len="med"/>
                <a:tailEnd type="none" w="med" len="med"/>
              </a:ln>
            </p:spPr>
            <p:txBody>
              <a:bodyPr lIns="0" tIns="0" rIns="0" bIns="0">
                <a:prstTxWarp prst="textNoShape">
                  <a:avLst/>
                </a:prstTxWarp>
              </a:bodyPr>
              <a:lstStyle/>
              <a:p>
                <a:endParaRPr lang="en-US" dirty="0"/>
              </a:p>
            </p:txBody>
          </p:sp>
          <p:grpSp>
            <p:nvGrpSpPr>
              <p:cNvPr id="224" name="Group 223"/>
              <p:cNvGrpSpPr/>
              <p:nvPr/>
            </p:nvGrpSpPr>
            <p:grpSpPr>
              <a:xfrm>
                <a:off x="7272934" y="1941048"/>
                <a:ext cx="1065117" cy="549307"/>
                <a:chOff x="6661194" y="1556056"/>
                <a:chExt cx="1403656" cy="723900"/>
              </a:xfrm>
            </p:grpSpPr>
            <p:sp>
              <p:nvSpPr>
                <p:cNvPr id="225" name="Freeform 608"/>
                <p:cNvSpPr>
                  <a:spLocks noChangeArrowheads="1"/>
                </p:cNvSpPr>
                <p:nvPr/>
              </p:nvSpPr>
              <p:spPr bwMode="auto">
                <a:xfrm>
                  <a:off x="7390028" y="1727828"/>
                  <a:ext cx="674822" cy="245389"/>
                </a:xfrm>
                <a:custGeom>
                  <a:avLst/>
                  <a:gdLst>
                    <a:gd name="T0" fmla="*/ 243 w 244"/>
                    <a:gd name="T1" fmla="*/ 0 h 87"/>
                    <a:gd name="T2" fmla="*/ 113 w 244"/>
                    <a:gd name="T3" fmla="*/ 86 h 87"/>
                    <a:gd name="T4" fmla="*/ 0 w 244"/>
                    <a:gd name="T5" fmla="*/ 86 h 87"/>
                  </a:gdLst>
                  <a:ahLst/>
                  <a:cxnLst>
                    <a:cxn ang="0">
                      <a:pos x="T0" y="T1"/>
                    </a:cxn>
                    <a:cxn ang="0">
                      <a:pos x="T2" y="T3"/>
                    </a:cxn>
                    <a:cxn ang="0">
                      <a:pos x="T4" y="T5"/>
                    </a:cxn>
                  </a:cxnLst>
                  <a:rect l="0" t="0" r="r" b="b"/>
                  <a:pathLst>
                    <a:path w="244" h="87">
                      <a:moveTo>
                        <a:pt x="243" y="0"/>
                      </a:moveTo>
                      <a:lnTo>
                        <a:pt x="113" y="86"/>
                      </a:lnTo>
                      <a:lnTo>
                        <a:pt x="0" y="86"/>
                      </a:lnTo>
                    </a:path>
                  </a:pathLst>
                </a:custGeom>
                <a:noFill/>
                <a:ln w="19050" cap="flat" cmpd="sng">
                  <a:solidFill>
                    <a:schemeClr val="bg1"/>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prstTxWarp prst="textNoShape">
                    <a:avLst/>
                  </a:prstTxWarp>
                </a:bodyPr>
                <a:lstStyle/>
                <a:p>
                  <a:endParaRPr lang="en-US" dirty="0"/>
                </a:p>
              </p:txBody>
            </p:sp>
            <p:sp>
              <p:nvSpPr>
                <p:cNvPr id="226" name="Freeform 609"/>
                <p:cNvSpPr>
                  <a:spLocks noChangeArrowheads="1"/>
                </p:cNvSpPr>
                <p:nvPr/>
              </p:nvSpPr>
              <p:spPr bwMode="auto">
                <a:xfrm>
                  <a:off x="7390028" y="1862796"/>
                  <a:ext cx="674822" cy="245389"/>
                </a:xfrm>
                <a:custGeom>
                  <a:avLst/>
                  <a:gdLst>
                    <a:gd name="T0" fmla="*/ 243 w 244"/>
                    <a:gd name="T1" fmla="*/ 0 h 87"/>
                    <a:gd name="T2" fmla="*/ 113 w 244"/>
                    <a:gd name="T3" fmla="*/ 86 h 87"/>
                    <a:gd name="T4" fmla="*/ 0 w 244"/>
                    <a:gd name="T5" fmla="*/ 86 h 87"/>
                  </a:gdLst>
                  <a:ahLst/>
                  <a:cxnLst>
                    <a:cxn ang="0">
                      <a:pos x="T0" y="T1"/>
                    </a:cxn>
                    <a:cxn ang="0">
                      <a:pos x="T2" y="T3"/>
                    </a:cxn>
                    <a:cxn ang="0">
                      <a:pos x="T4" y="T5"/>
                    </a:cxn>
                  </a:cxnLst>
                  <a:rect l="0" t="0" r="r" b="b"/>
                  <a:pathLst>
                    <a:path w="244" h="87">
                      <a:moveTo>
                        <a:pt x="243" y="0"/>
                      </a:moveTo>
                      <a:lnTo>
                        <a:pt x="113" y="86"/>
                      </a:lnTo>
                      <a:lnTo>
                        <a:pt x="0" y="86"/>
                      </a:lnTo>
                    </a:path>
                  </a:pathLst>
                </a:custGeom>
                <a:noFill/>
                <a:ln w="19050" cap="flat" cmpd="sng">
                  <a:solidFill>
                    <a:schemeClr val="bg1"/>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prstTxWarp prst="textNoShape">
                    <a:avLst/>
                  </a:prstTxWarp>
                </a:bodyPr>
                <a:lstStyle/>
                <a:p>
                  <a:endParaRPr lang="en-US" dirty="0"/>
                </a:p>
              </p:txBody>
            </p:sp>
            <p:sp>
              <p:nvSpPr>
                <p:cNvPr id="227" name="Freeform 610"/>
                <p:cNvSpPr>
                  <a:spLocks noChangeArrowheads="1"/>
                </p:cNvSpPr>
                <p:nvPr/>
              </p:nvSpPr>
              <p:spPr bwMode="auto">
                <a:xfrm>
                  <a:off x="7390028" y="1985490"/>
                  <a:ext cx="674822" cy="245389"/>
                </a:xfrm>
                <a:custGeom>
                  <a:avLst/>
                  <a:gdLst>
                    <a:gd name="T0" fmla="*/ 243 w 244"/>
                    <a:gd name="T1" fmla="*/ 0 h 87"/>
                    <a:gd name="T2" fmla="*/ 113 w 244"/>
                    <a:gd name="T3" fmla="*/ 86 h 87"/>
                    <a:gd name="T4" fmla="*/ 0 w 244"/>
                    <a:gd name="T5" fmla="*/ 86 h 87"/>
                  </a:gdLst>
                  <a:ahLst/>
                  <a:cxnLst>
                    <a:cxn ang="0">
                      <a:pos x="T0" y="T1"/>
                    </a:cxn>
                    <a:cxn ang="0">
                      <a:pos x="T2" y="T3"/>
                    </a:cxn>
                    <a:cxn ang="0">
                      <a:pos x="T4" y="T5"/>
                    </a:cxn>
                  </a:cxnLst>
                  <a:rect l="0" t="0" r="r" b="b"/>
                  <a:pathLst>
                    <a:path w="244" h="87">
                      <a:moveTo>
                        <a:pt x="243" y="0"/>
                      </a:moveTo>
                      <a:lnTo>
                        <a:pt x="113" y="86"/>
                      </a:lnTo>
                      <a:lnTo>
                        <a:pt x="0" y="86"/>
                      </a:lnTo>
                    </a:path>
                  </a:pathLst>
                </a:custGeom>
                <a:noFill/>
                <a:ln w="19050" cap="flat" cmpd="sng">
                  <a:solidFill>
                    <a:schemeClr val="bg1"/>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prstTxWarp prst="textNoShape">
                    <a:avLst/>
                  </a:prstTxWarp>
                </a:bodyPr>
                <a:lstStyle/>
                <a:p>
                  <a:endParaRPr lang="en-US" dirty="0"/>
                </a:p>
              </p:txBody>
            </p:sp>
            <p:sp>
              <p:nvSpPr>
                <p:cNvPr id="228" name="Freeform 611"/>
                <p:cNvSpPr>
                  <a:spLocks noChangeArrowheads="1"/>
                </p:cNvSpPr>
                <p:nvPr/>
              </p:nvSpPr>
              <p:spPr bwMode="auto">
                <a:xfrm>
                  <a:off x="6960602" y="1556056"/>
                  <a:ext cx="797509" cy="723900"/>
                </a:xfrm>
                <a:custGeom>
                  <a:avLst/>
                  <a:gdLst>
                    <a:gd name="T0" fmla="*/ 155 w 286"/>
                    <a:gd name="T1" fmla="*/ 260 h 261"/>
                    <a:gd name="T2" fmla="*/ 0 w 286"/>
                    <a:gd name="T3" fmla="*/ 260 h 261"/>
                    <a:gd name="T4" fmla="*/ 0 w 286"/>
                    <a:gd name="T5" fmla="*/ 87 h 261"/>
                    <a:gd name="T6" fmla="*/ 129 w 286"/>
                    <a:gd name="T7" fmla="*/ 0 h 261"/>
                    <a:gd name="T8" fmla="*/ 285 w 286"/>
                    <a:gd name="T9" fmla="*/ 0 h 261"/>
                    <a:gd name="T10" fmla="*/ 155 w 286"/>
                    <a:gd name="T11" fmla="*/ 87 h 261"/>
                    <a:gd name="T12" fmla="*/ 155 w 286"/>
                    <a:gd name="T13" fmla="*/ 260 h 261"/>
                  </a:gdLst>
                  <a:ahLst/>
                  <a:cxnLst>
                    <a:cxn ang="0">
                      <a:pos x="T0" y="T1"/>
                    </a:cxn>
                    <a:cxn ang="0">
                      <a:pos x="T2" y="T3"/>
                    </a:cxn>
                    <a:cxn ang="0">
                      <a:pos x="T4" y="T5"/>
                    </a:cxn>
                    <a:cxn ang="0">
                      <a:pos x="T6" y="T7"/>
                    </a:cxn>
                    <a:cxn ang="0">
                      <a:pos x="T8" y="T9"/>
                    </a:cxn>
                    <a:cxn ang="0">
                      <a:pos x="T10" y="T11"/>
                    </a:cxn>
                    <a:cxn ang="0">
                      <a:pos x="T12" y="T13"/>
                    </a:cxn>
                  </a:cxnLst>
                  <a:rect l="0" t="0" r="r" b="b"/>
                  <a:pathLst>
                    <a:path w="286" h="261">
                      <a:moveTo>
                        <a:pt x="155" y="260"/>
                      </a:moveTo>
                      <a:lnTo>
                        <a:pt x="0" y="260"/>
                      </a:lnTo>
                      <a:lnTo>
                        <a:pt x="0" y="87"/>
                      </a:lnTo>
                      <a:lnTo>
                        <a:pt x="129" y="0"/>
                      </a:lnTo>
                      <a:lnTo>
                        <a:pt x="285" y="0"/>
                      </a:lnTo>
                      <a:lnTo>
                        <a:pt x="155" y="87"/>
                      </a:lnTo>
                      <a:lnTo>
                        <a:pt x="155" y="260"/>
                      </a:lnTo>
                    </a:path>
                  </a:pathLst>
                </a:custGeom>
                <a:noFill/>
                <a:ln w="19050" cap="flat" cmpd="sng">
                  <a:solidFill>
                    <a:schemeClr val="bg1"/>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prstTxWarp prst="textNoShape">
                    <a:avLst/>
                  </a:prstTxWarp>
                </a:bodyPr>
                <a:lstStyle/>
                <a:p>
                  <a:endParaRPr lang="en-US" dirty="0"/>
                </a:p>
              </p:txBody>
            </p:sp>
            <p:grpSp>
              <p:nvGrpSpPr>
                <p:cNvPr id="229" name="Group 228"/>
                <p:cNvGrpSpPr/>
                <p:nvPr/>
              </p:nvGrpSpPr>
              <p:grpSpPr>
                <a:xfrm>
                  <a:off x="6661194" y="1927725"/>
                  <a:ext cx="298972" cy="290453"/>
                  <a:chOff x="6641161" y="1927725"/>
                  <a:chExt cx="319005" cy="290453"/>
                </a:xfrm>
              </p:grpSpPr>
              <p:sp>
                <p:nvSpPr>
                  <p:cNvPr id="235" name="Line 612"/>
                  <p:cNvSpPr>
                    <a:spLocks noChangeShapeType="1"/>
                  </p:cNvSpPr>
                  <p:nvPr/>
                </p:nvSpPr>
                <p:spPr bwMode="auto">
                  <a:xfrm flipH="1">
                    <a:off x="6641161" y="1927725"/>
                    <a:ext cx="319005" cy="4217"/>
                  </a:xfrm>
                  <a:prstGeom prst="line">
                    <a:avLst/>
                  </a:prstGeom>
                  <a:noFill/>
                  <a:ln w="19050" cap="flat" cmpd="sng">
                    <a:solidFill>
                      <a:schemeClr val="bg1"/>
                    </a:solidFill>
                    <a:prstDash val="solid"/>
                    <a:round/>
                    <a:headEnd type="none" w="med" len="med"/>
                    <a:tailEnd type="none" w="med" len="med"/>
                  </a:ln>
                  <a:extLst>
                    <a:ext uri="{909E8E84-426E-40dd-AFC4-6F175D3DCCD1}">
                      <a14:hiddenFill xmlns:a14="http://schemas.microsoft.com/office/drawing/2010/main">
                        <a:noFill/>
                      </a14:hiddenFill>
                    </a:ext>
                  </a:extLst>
                </p:spPr>
                <p:txBody>
                  <a:bodyPr lIns="0" tIns="0" rIns="0" bIns="0">
                    <a:prstTxWarp prst="textNoShape">
                      <a:avLst/>
                    </a:prstTxWarp>
                  </a:bodyPr>
                  <a:lstStyle/>
                  <a:p>
                    <a:endParaRPr lang="en-US" dirty="0"/>
                  </a:p>
                </p:txBody>
              </p:sp>
              <p:sp>
                <p:nvSpPr>
                  <p:cNvPr id="236" name="Line 613"/>
                  <p:cNvSpPr>
                    <a:spLocks noChangeShapeType="1"/>
                  </p:cNvSpPr>
                  <p:nvPr/>
                </p:nvSpPr>
                <p:spPr bwMode="auto">
                  <a:xfrm flipH="1">
                    <a:off x="6641161" y="2027354"/>
                    <a:ext cx="319005" cy="0"/>
                  </a:xfrm>
                  <a:prstGeom prst="line">
                    <a:avLst/>
                  </a:prstGeom>
                  <a:noFill/>
                  <a:ln w="19050" cap="flat" cmpd="sng">
                    <a:solidFill>
                      <a:schemeClr val="bg1"/>
                    </a:solidFill>
                    <a:prstDash val="solid"/>
                    <a:round/>
                    <a:headEnd type="none" w="med" len="med"/>
                    <a:tailEnd type="none" w="med" len="med"/>
                  </a:ln>
                  <a:extLst>
                    <a:ext uri="{909E8E84-426E-40dd-AFC4-6F175D3DCCD1}">
                      <a14:hiddenFill xmlns:a14="http://schemas.microsoft.com/office/drawing/2010/main">
                        <a:noFill/>
                      </a14:hiddenFill>
                    </a:ext>
                  </a:extLst>
                </p:spPr>
                <p:txBody>
                  <a:bodyPr lIns="0" tIns="0" rIns="0" bIns="0">
                    <a:prstTxWarp prst="textNoShape">
                      <a:avLst/>
                    </a:prstTxWarp>
                  </a:bodyPr>
                  <a:lstStyle/>
                  <a:p>
                    <a:endParaRPr lang="en-US" dirty="0"/>
                  </a:p>
                </p:txBody>
              </p:sp>
              <p:sp>
                <p:nvSpPr>
                  <p:cNvPr id="237" name="Line 614"/>
                  <p:cNvSpPr>
                    <a:spLocks noChangeShapeType="1"/>
                  </p:cNvSpPr>
                  <p:nvPr/>
                </p:nvSpPr>
                <p:spPr bwMode="auto">
                  <a:xfrm flipH="1">
                    <a:off x="6641161" y="2122766"/>
                    <a:ext cx="319005" cy="0"/>
                  </a:xfrm>
                  <a:prstGeom prst="line">
                    <a:avLst/>
                  </a:prstGeom>
                  <a:noFill/>
                  <a:ln w="19050" cap="flat" cmpd="sng">
                    <a:solidFill>
                      <a:schemeClr val="bg1"/>
                    </a:solidFill>
                    <a:prstDash val="solid"/>
                    <a:round/>
                    <a:headEnd type="none" w="med" len="med"/>
                    <a:tailEnd type="none" w="med" len="med"/>
                  </a:ln>
                  <a:extLst>
                    <a:ext uri="{909E8E84-426E-40dd-AFC4-6F175D3DCCD1}">
                      <a14:hiddenFill xmlns:a14="http://schemas.microsoft.com/office/drawing/2010/main">
                        <a:noFill/>
                      </a14:hiddenFill>
                    </a:ext>
                  </a:extLst>
                </p:spPr>
                <p:txBody>
                  <a:bodyPr lIns="0" tIns="0" rIns="0" bIns="0">
                    <a:prstTxWarp prst="textNoShape">
                      <a:avLst/>
                    </a:prstTxWarp>
                  </a:bodyPr>
                  <a:lstStyle/>
                  <a:p>
                    <a:endParaRPr lang="en-US" dirty="0"/>
                  </a:p>
                </p:txBody>
              </p:sp>
              <p:sp>
                <p:nvSpPr>
                  <p:cNvPr id="238" name="Line 615"/>
                  <p:cNvSpPr>
                    <a:spLocks noChangeShapeType="1"/>
                  </p:cNvSpPr>
                  <p:nvPr/>
                </p:nvSpPr>
                <p:spPr bwMode="auto">
                  <a:xfrm flipH="1">
                    <a:off x="6648120" y="2218178"/>
                    <a:ext cx="312046" cy="0"/>
                  </a:xfrm>
                  <a:prstGeom prst="line">
                    <a:avLst/>
                  </a:prstGeom>
                  <a:noFill/>
                  <a:ln w="19050" cap="flat" cmpd="sng">
                    <a:solidFill>
                      <a:schemeClr val="bg1"/>
                    </a:solidFill>
                    <a:prstDash val="solid"/>
                    <a:round/>
                    <a:headEnd type="none" w="med" len="med"/>
                    <a:tailEnd type="none" w="med" len="med"/>
                  </a:ln>
                  <a:extLst>
                    <a:ext uri="{909E8E84-426E-40dd-AFC4-6F175D3DCCD1}">
                      <a14:hiddenFill xmlns:a14="http://schemas.microsoft.com/office/drawing/2010/main">
                        <a:noFill/>
                      </a14:hiddenFill>
                    </a:ext>
                  </a:extLst>
                </p:spPr>
                <p:txBody>
                  <a:bodyPr lIns="0" tIns="0" rIns="0" bIns="0">
                    <a:prstTxWarp prst="textNoShape">
                      <a:avLst/>
                    </a:prstTxWarp>
                  </a:bodyPr>
                  <a:lstStyle/>
                  <a:p>
                    <a:endParaRPr lang="en-US" dirty="0"/>
                  </a:p>
                </p:txBody>
              </p:sp>
            </p:grpSp>
            <p:sp>
              <p:nvSpPr>
                <p:cNvPr id="230" name="Freeform 616"/>
                <p:cNvSpPr>
                  <a:spLocks noChangeArrowheads="1"/>
                </p:cNvSpPr>
                <p:nvPr/>
              </p:nvSpPr>
              <p:spPr bwMode="auto">
                <a:xfrm>
                  <a:off x="7390028" y="1605134"/>
                  <a:ext cx="674822" cy="245389"/>
                </a:xfrm>
                <a:custGeom>
                  <a:avLst/>
                  <a:gdLst>
                    <a:gd name="T0" fmla="*/ 104 w 244"/>
                    <a:gd name="T1" fmla="*/ 0 h 88"/>
                    <a:gd name="T2" fmla="*/ 243 w 244"/>
                    <a:gd name="T3" fmla="*/ 0 h 88"/>
                    <a:gd name="T4" fmla="*/ 113 w 244"/>
                    <a:gd name="T5" fmla="*/ 87 h 88"/>
                    <a:gd name="T6" fmla="*/ 0 w 244"/>
                    <a:gd name="T7" fmla="*/ 87 h 88"/>
                  </a:gdLst>
                  <a:ahLst/>
                  <a:cxnLst>
                    <a:cxn ang="0">
                      <a:pos x="T0" y="T1"/>
                    </a:cxn>
                    <a:cxn ang="0">
                      <a:pos x="T2" y="T3"/>
                    </a:cxn>
                    <a:cxn ang="0">
                      <a:pos x="T4" y="T5"/>
                    </a:cxn>
                    <a:cxn ang="0">
                      <a:pos x="T6" y="T7"/>
                    </a:cxn>
                  </a:cxnLst>
                  <a:rect l="0" t="0" r="r" b="b"/>
                  <a:pathLst>
                    <a:path w="244" h="88">
                      <a:moveTo>
                        <a:pt x="104" y="0"/>
                      </a:moveTo>
                      <a:lnTo>
                        <a:pt x="243" y="0"/>
                      </a:lnTo>
                      <a:lnTo>
                        <a:pt x="113" y="87"/>
                      </a:lnTo>
                      <a:lnTo>
                        <a:pt x="0" y="87"/>
                      </a:lnTo>
                    </a:path>
                  </a:pathLst>
                </a:custGeom>
                <a:noFill/>
                <a:ln w="19050" cap="flat" cmpd="sng">
                  <a:solidFill>
                    <a:schemeClr val="bg1"/>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prstTxWarp prst="textNoShape">
                    <a:avLst/>
                  </a:prstTxWarp>
                </a:bodyPr>
                <a:lstStyle/>
                <a:p>
                  <a:endParaRPr lang="en-US" dirty="0"/>
                </a:p>
              </p:txBody>
            </p:sp>
            <p:sp>
              <p:nvSpPr>
                <p:cNvPr id="231" name="Freeform 617"/>
                <p:cNvSpPr>
                  <a:spLocks noChangeArrowheads="1"/>
                </p:cNvSpPr>
                <p:nvPr/>
              </p:nvSpPr>
              <p:spPr bwMode="auto">
                <a:xfrm>
                  <a:off x="6666135" y="1605134"/>
                  <a:ext cx="576659" cy="245389"/>
                </a:xfrm>
                <a:custGeom>
                  <a:avLst/>
                  <a:gdLst>
                    <a:gd name="T0" fmla="*/ 104 w 208"/>
                    <a:gd name="T1" fmla="*/ 87 h 88"/>
                    <a:gd name="T2" fmla="*/ 0 w 208"/>
                    <a:gd name="T3" fmla="*/ 87 h 88"/>
                    <a:gd name="T4" fmla="*/ 130 w 208"/>
                    <a:gd name="T5" fmla="*/ 0 h 88"/>
                    <a:gd name="T6" fmla="*/ 207 w 208"/>
                    <a:gd name="T7" fmla="*/ 0 h 88"/>
                  </a:gdLst>
                  <a:ahLst/>
                  <a:cxnLst>
                    <a:cxn ang="0">
                      <a:pos x="T0" y="T1"/>
                    </a:cxn>
                    <a:cxn ang="0">
                      <a:pos x="T2" y="T3"/>
                    </a:cxn>
                    <a:cxn ang="0">
                      <a:pos x="T4" y="T5"/>
                    </a:cxn>
                    <a:cxn ang="0">
                      <a:pos x="T6" y="T7"/>
                    </a:cxn>
                  </a:cxnLst>
                  <a:rect l="0" t="0" r="r" b="b"/>
                  <a:pathLst>
                    <a:path w="208" h="88">
                      <a:moveTo>
                        <a:pt x="104" y="87"/>
                      </a:moveTo>
                      <a:lnTo>
                        <a:pt x="0" y="87"/>
                      </a:lnTo>
                      <a:lnTo>
                        <a:pt x="130" y="0"/>
                      </a:lnTo>
                      <a:lnTo>
                        <a:pt x="207" y="0"/>
                      </a:lnTo>
                    </a:path>
                  </a:pathLst>
                </a:custGeom>
                <a:noFill/>
                <a:ln w="19050" cap="flat" cmpd="sng">
                  <a:solidFill>
                    <a:schemeClr val="bg1"/>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prstTxWarp prst="textNoShape">
                    <a:avLst/>
                  </a:prstTxWarp>
                </a:bodyPr>
                <a:lstStyle/>
                <a:p>
                  <a:endParaRPr lang="en-US" dirty="0"/>
                </a:p>
              </p:txBody>
            </p:sp>
            <p:sp>
              <p:nvSpPr>
                <p:cNvPr id="232" name="Line 618"/>
                <p:cNvSpPr>
                  <a:spLocks noChangeShapeType="1"/>
                </p:cNvSpPr>
                <p:nvPr/>
              </p:nvSpPr>
              <p:spPr bwMode="auto">
                <a:xfrm flipH="1">
                  <a:off x="7178489" y="2132723"/>
                  <a:ext cx="0" cy="49078"/>
                </a:xfrm>
                <a:prstGeom prst="line">
                  <a:avLst/>
                </a:prstGeom>
                <a:noFill/>
                <a:ln w="19050" cap="flat" cmpd="sng">
                  <a:solidFill>
                    <a:schemeClr val="bg1"/>
                  </a:solidFill>
                  <a:prstDash val="solid"/>
                  <a:round/>
                  <a:headEnd type="none" w="med" len="med"/>
                  <a:tailEnd type="none" w="med" len="med"/>
                </a:ln>
                <a:extLst>
                  <a:ext uri="{909E8E84-426E-40dd-AFC4-6F175D3DCCD1}">
                    <a14:hiddenFill xmlns:a14="http://schemas.microsoft.com/office/drawing/2010/main">
                      <a:noFill/>
                    </a14:hiddenFill>
                  </a:ext>
                </a:extLst>
              </p:spPr>
              <p:txBody>
                <a:bodyPr lIns="0" tIns="0" rIns="0" bIns="0">
                  <a:prstTxWarp prst="textNoShape">
                    <a:avLst/>
                  </a:prstTxWarp>
                </a:bodyPr>
                <a:lstStyle/>
                <a:p>
                  <a:endParaRPr lang="en-US" dirty="0"/>
                </a:p>
              </p:txBody>
            </p:sp>
            <p:sp>
              <p:nvSpPr>
                <p:cNvPr id="233" name="Line 619"/>
                <p:cNvSpPr>
                  <a:spLocks noChangeShapeType="1"/>
                </p:cNvSpPr>
                <p:nvPr/>
              </p:nvSpPr>
              <p:spPr bwMode="auto">
                <a:xfrm>
                  <a:off x="7178489" y="1789179"/>
                  <a:ext cx="0" cy="49078"/>
                </a:xfrm>
                <a:prstGeom prst="line">
                  <a:avLst/>
                </a:prstGeom>
                <a:noFill/>
                <a:ln w="19050" cap="flat" cmpd="sng">
                  <a:solidFill>
                    <a:schemeClr val="bg1"/>
                  </a:solidFill>
                  <a:prstDash val="solid"/>
                  <a:round/>
                  <a:headEnd type="none" w="med" len="med"/>
                  <a:tailEnd type="none" w="med" len="med"/>
                </a:ln>
                <a:extLst>
                  <a:ext uri="{909E8E84-426E-40dd-AFC4-6F175D3DCCD1}">
                    <a14:hiddenFill xmlns:a14="http://schemas.microsoft.com/office/drawing/2010/main">
                      <a:noFill/>
                    </a14:hiddenFill>
                  </a:ext>
                </a:extLst>
              </p:spPr>
              <p:txBody>
                <a:bodyPr lIns="0" tIns="0" rIns="0" bIns="0">
                  <a:prstTxWarp prst="textNoShape">
                    <a:avLst/>
                  </a:prstTxWarp>
                </a:bodyPr>
                <a:lstStyle/>
                <a:p>
                  <a:endParaRPr lang="en-US" dirty="0"/>
                </a:p>
              </p:txBody>
            </p:sp>
            <p:sp>
              <p:nvSpPr>
                <p:cNvPr id="234" name="Freeform 620"/>
                <p:cNvSpPr>
                  <a:spLocks noChangeArrowheads="1"/>
                </p:cNvSpPr>
                <p:nvPr/>
              </p:nvSpPr>
              <p:spPr bwMode="auto">
                <a:xfrm>
                  <a:off x="7107835" y="1838257"/>
                  <a:ext cx="147233" cy="294466"/>
                </a:xfrm>
                <a:custGeom>
                  <a:avLst/>
                  <a:gdLst>
                    <a:gd name="T0" fmla="*/ 0 w 52"/>
                    <a:gd name="T1" fmla="*/ 78 h 105"/>
                    <a:gd name="T2" fmla="*/ 25 w 52"/>
                    <a:gd name="T3" fmla="*/ 104 h 105"/>
                    <a:gd name="T4" fmla="*/ 51 w 52"/>
                    <a:gd name="T5" fmla="*/ 78 h 105"/>
                    <a:gd name="T6" fmla="*/ 25 w 52"/>
                    <a:gd name="T7" fmla="*/ 52 h 105"/>
                    <a:gd name="T8" fmla="*/ 25 w 52"/>
                    <a:gd name="T9" fmla="*/ 52 h 105"/>
                    <a:gd name="T10" fmla="*/ 0 w 52"/>
                    <a:gd name="T11" fmla="*/ 26 h 105"/>
                    <a:gd name="T12" fmla="*/ 25 w 52"/>
                    <a:gd name="T13" fmla="*/ 0 h 105"/>
                    <a:gd name="T14" fmla="*/ 51 w 52"/>
                    <a:gd name="T15" fmla="*/ 26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105">
                      <a:moveTo>
                        <a:pt x="0" y="78"/>
                      </a:moveTo>
                      <a:cubicBezTo>
                        <a:pt x="0" y="92"/>
                        <a:pt x="11" y="104"/>
                        <a:pt x="25" y="104"/>
                      </a:cubicBezTo>
                      <a:cubicBezTo>
                        <a:pt x="40" y="104"/>
                        <a:pt x="51" y="92"/>
                        <a:pt x="51" y="78"/>
                      </a:cubicBezTo>
                      <a:cubicBezTo>
                        <a:pt x="51" y="63"/>
                        <a:pt x="40" y="52"/>
                        <a:pt x="25" y="52"/>
                      </a:cubicBezTo>
                      <a:lnTo>
                        <a:pt x="25" y="52"/>
                      </a:lnTo>
                      <a:cubicBezTo>
                        <a:pt x="11" y="52"/>
                        <a:pt x="0" y="40"/>
                        <a:pt x="0" y="26"/>
                      </a:cubicBezTo>
                      <a:cubicBezTo>
                        <a:pt x="0" y="12"/>
                        <a:pt x="11" y="0"/>
                        <a:pt x="25" y="0"/>
                      </a:cubicBezTo>
                      <a:cubicBezTo>
                        <a:pt x="40" y="0"/>
                        <a:pt x="51" y="12"/>
                        <a:pt x="51" y="26"/>
                      </a:cubicBezTo>
                    </a:path>
                  </a:pathLst>
                </a:custGeom>
                <a:noFill/>
                <a:ln w="19050" cap="flat" cmpd="sng">
                  <a:solidFill>
                    <a:schemeClr val="bg1"/>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prstTxWarp prst="textNoShape">
                    <a:avLst/>
                  </a:prstTxWarp>
                </a:bodyPr>
                <a:lstStyle/>
                <a:p>
                  <a:endParaRPr lang="en-US" dirty="0"/>
                </a:p>
              </p:txBody>
            </p:sp>
          </p:grpSp>
        </p:grpSp>
        <p:grpSp>
          <p:nvGrpSpPr>
            <p:cNvPr id="9" name="Group 8"/>
            <p:cNvGrpSpPr/>
            <p:nvPr/>
          </p:nvGrpSpPr>
          <p:grpSpPr>
            <a:xfrm>
              <a:off x="6843417" y="2837481"/>
              <a:ext cx="1924154" cy="1302641"/>
              <a:chOff x="6843417" y="2837481"/>
              <a:chExt cx="1924154" cy="1302641"/>
            </a:xfrm>
          </p:grpSpPr>
          <p:sp>
            <p:nvSpPr>
              <p:cNvPr id="110" name="Rectangle 44"/>
              <p:cNvSpPr>
                <a:spLocks/>
              </p:cNvSpPr>
              <p:nvPr/>
            </p:nvSpPr>
            <p:spPr bwMode="auto">
              <a:xfrm>
                <a:off x="7203885" y="2837481"/>
                <a:ext cx="1203218" cy="472322"/>
              </a:xfrm>
              <a:prstGeom prst="rect">
                <a:avLst/>
              </a:prstGeom>
              <a:noFill/>
              <a:ln w="12700" cap="flat">
                <a:noFill/>
                <a:miter lim="800000"/>
                <a:headEnd type="none" w="med" len="med"/>
                <a:tailEnd type="none" w="med" len="med"/>
              </a:ln>
            </p:spPr>
            <p:txBody>
              <a:bodyPr lIns="190498" tIns="190498" rIns="190498" bIns="190498" anchor="ctr">
                <a:prstTxWarp prst="textNoShape">
                  <a:avLst/>
                </a:prstTxWarp>
              </a:bodyPr>
              <a:lstStyle/>
              <a:p>
                <a:pPr algn="ctr"/>
                <a:r>
                  <a:rPr lang="en-US" b="1" dirty="0" smtClean="0">
                    <a:solidFill>
                      <a:srgbClr val="73C7F1"/>
                    </a:solidFill>
                    <a:latin typeface="Helvetica Neue" panose="02000503000000020004" pitchFamily="2"/>
                    <a:ea typeface="Gotham Book" pitchFamily="-101" charset="0"/>
                    <a:cs typeface="Gotham Book" pitchFamily="-101" charset="0"/>
                    <a:sym typeface="Gotham Book" pitchFamily="-101" charset="0"/>
                  </a:rPr>
                  <a:t>Value</a:t>
                </a:r>
                <a:endParaRPr lang="en-US" b="1" dirty="0">
                  <a:solidFill>
                    <a:srgbClr val="73C7F1"/>
                  </a:solidFill>
                  <a:latin typeface="Helvetica Neue" panose="02000503000000020004" pitchFamily="2"/>
                  <a:ea typeface="Gotham Book" pitchFamily="-101" charset="0"/>
                  <a:cs typeface="Gotham Book" pitchFamily="-101" charset="0"/>
                  <a:sym typeface="Gotham Book" pitchFamily="-101" charset="0"/>
                </a:endParaRPr>
              </a:p>
            </p:txBody>
          </p:sp>
          <p:sp>
            <p:nvSpPr>
              <p:cNvPr id="337" name="Rectangle 44"/>
              <p:cNvSpPr>
                <a:spLocks/>
              </p:cNvSpPr>
              <p:nvPr/>
            </p:nvSpPr>
            <p:spPr bwMode="auto">
              <a:xfrm>
                <a:off x="6843417" y="3160205"/>
                <a:ext cx="1924154" cy="979917"/>
              </a:xfrm>
              <a:prstGeom prst="rect">
                <a:avLst/>
              </a:prstGeom>
              <a:noFill/>
              <a:ln w="12700" cap="flat">
                <a:noFill/>
                <a:miter lim="800000"/>
                <a:headEnd type="none" w="med" len="med"/>
                <a:tailEnd type="none" w="med" len="med"/>
              </a:ln>
            </p:spPr>
            <p:txBody>
              <a:bodyPr lIns="190498" tIns="190498" rIns="190498" bIns="190498" anchor="t">
                <a:prstTxWarp prst="textNoShape">
                  <a:avLst/>
                </a:prstTxWarp>
              </a:bodyPr>
              <a:lstStyle/>
              <a:p>
                <a:pPr algn="ctr"/>
                <a:r>
                  <a:rPr lang="en-US" dirty="0">
                    <a:solidFill>
                      <a:schemeClr val="tx1">
                        <a:lumMod val="75000"/>
                        <a:lumOff val="25000"/>
                      </a:schemeClr>
                    </a:solidFill>
                    <a:latin typeface="Helvetica Neue" panose="02000503000000020004" pitchFamily="2"/>
                    <a:ea typeface="Gotham Book" pitchFamily="-101" charset="0"/>
                    <a:cs typeface="Gotham Book" pitchFamily="-101" charset="0"/>
                    <a:sym typeface="Gotham Book" pitchFamily="-101" charset="0"/>
                  </a:rPr>
                  <a:t> </a:t>
                </a:r>
                <a:r>
                  <a:rPr lang="en-US" dirty="0" smtClean="0">
                    <a:solidFill>
                      <a:schemeClr val="tx1">
                        <a:lumMod val="75000"/>
                        <a:lumOff val="25000"/>
                      </a:schemeClr>
                    </a:solidFill>
                    <a:latin typeface="Helvetica Neue" panose="02000503000000020004" pitchFamily="2"/>
                    <a:ea typeface="Gotham Book" pitchFamily="-101" charset="0"/>
                    <a:cs typeface="Gotham Book" pitchFamily="-101" charset="0"/>
                    <a:sym typeface="Gotham Book" pitchFamily="-101" charset="0"/>
                  </a:rPr>
                  <a:t>Top </a:t>
                </a:r>
                <a:r>
                  <a:rPr lang="en-US" dirty="0">
                    <a:solidFill>
                      <a:schemeClr val="tx1">
                        <a:lumMod val="75000"/>
                        <a:lumOff val="25000"/>
                      </a:schemeClr>
                    </a:solidFill>
                    <a:latin typeface="Helvetica Neue" panose="02000503000000020004" pitchFamily="2"/>
                    <a:ea typeface="Gotham Book" pitchFamily="-101" charset="0"/>
                    <a:cs typeface="Gotham Book" pitchFamily="-101" charset="0"/>
                    <a:sym typeface="Gotham Book" pitchFamily="-101" charset="0"/>
                  </a:rPr>
                  <a:t>and </a:t>
                </a:r>
                <a:r>
                  <a:rPr lang="en-US" dirty="0" smtClean="0">
                    <a:solidFill>
                      <a:schemeClr val="tx1">
                        <a:lumMod val="75000"/>
                        <a:lumOff val="25000"/>
                      </a:schemeClr>
                    </a:solidFill>
                    <a:latin typeface="Helvetica Neue" panose="02000503000000020004" pitchFamily="2"/>
                    <a:ea typeface="Gotham Book" pitchFamily="-101" charset="0"/>
                    <a:cs typeface="Gotham Book" pitchFamily="-101" charset="0"/>
                    <a:sym typeface="Gotham Book" pitchFamily="-101" charset="0"/>
                  </a:rPr>
                  <a:t/>
                </a:r>
                <a:br>
                  <a:rPr lang="en-US" dirty="0" smtClean="0">
                    <a:solidFill>
                      <a:schemeClr val="tx1">
                        <a:lumMod val="75000"/>
                        <a:lumOff val="25000"/>
                      </a:schemeClr>
                    </a:solidFill>
                    <a:latin typeface="Helvetica Neue" panose="02000503000000020004" pitchFamily="2"/>
                    <a:ea typeface="Gotham Book" pitchFamily="-101" charset="0"/>
                    <a:cs typeface="Gotham Book" pitchFamily="-101" charset="0"/>
                    <a:sym typeface="Gotham Book" pitchFamily="-101" charset="0"/>
                  </a:rPr>
                </a:br>
                <a:r>
                  <a:rPr lang="en-US" dirty="0" smtClean="0">
                    <a:solidFill>
                      <a:schemeClr val="tx1">
                        <a:lumMod val="75000"/>
                        <a:lumOff val="25000"/>
                      </a:schemeClr>
                    </a:solidFill>
                    <a:latin typeface="Helvetica Neue" panose="02000503000000020004" pitchFamily="2"/>
                    <a:ea typeface="Gotham Book" pitchFamily="-101" charset="0"/>
                    <a:cs typeface="Gotham Book" pitchFamily="-101" charset="0"/>
                    <a:sym typeface="Gotham Book" pitchFamily="-101" charset="0"/>
                  </a:rPr>
                  <a:t>Bottom Line</a:t>
                </a:r>
                <a:endParaRPr lang="en-US" dirty="0">
                  <a:solidFill>
                    <a:schemeClr val="tx1">
                      <a:lumMod val="75000"/>
                      <a:lumOff val="25000"/>
                    </a:schemeClr>
                  </a:solidFill>
                  <a:latin typeface="Helvetica Neue" panose="02000503000000020004" pitchFamily="2"/>
                  <a:ea typeface="Gotham Book" pitchFamily="-101" charset="0"/>
                  <a:cs typeface="Gotham Book" pitchFamily="-101" charset="0"/>
                  <a:sym typeface="Gotham Book" pitchFamily="-101" charset="0"/>
                </a:endParaRPr>
              </a:p>
            </p:txBody>
          </p:sp>
        </p:grpSp>
        <p:sp>
          <p:nvSpPr>
            <p:cNvPr id="322" name="TextBox 321"/>
            <p:cNvSpPr txBox="1"/>
            <p:nvPr/>
          </p:nvSpPr>
          <p:spPr>
            <a:xfrm>
              <a:off x="6142289" y="1862561"/>
              <a:ext cx="1134394" cy="757130"/>
            </a:xfrm>
            <a:prstGeom prst="rect">
              <a:avLst/>
            </a:prstGeom>
            <a:noFill/>
          </p:spPr>
          <p:txBody>
            <a:bodyPr wrap="square" rtlCol="0">
              <a:spAutoFit/>
            </a:bodyPr>
            <a:lstStyle/>
            <a:p>
              <a:pPr algn="ctr">
                <a:lnSpc>
                  <a:spcPct val="90000"/>
                </a:lnSpc>
                <a:spcBef>
                  <a:spcPts val="750"/>
                </a:spcBef>
                <a:buClr>
                  <a:srgbClr val="FA492B"/>
                </a:buClr>
                <a:buSzPct val="80000"/>
                <a:tabLst>
                  <a:tab pos="230188" algn="l"/>
                  <a:tab pos="460375" algn="l"/>
                  <a:tab pos="684213" algn="l"/>
                  <a:tab pos="914400" algn="l"/>
                  <a:tab pos="1144588" algn="l"/>
                  <a:tab pos="1374775" algn="l"/>
                </a:tabLst>
              </a:pPr>
              <a:r>
                <a:rPr lang="en-US" sz="4800" b="1" dirty="0" smtClean="0">
                  <a:solidFill>
                    <a:schemeClr val="bg1">
                      <a:lumMod val="95000"/>
                    </a:schemeClr>
                  </a:solidFill>
                  <a:latin typeface="Helvetica Neue" panose="02000503000000020004" pitchFamily="2"/>
                </a:rPr>
                <a:t>+</a:t>
              </a:r>
            </a:p>
          </p:txBody>
        </p:sp>
      </p:grpSp>
      <p:grpSp>
        <p:nvGrpSpPr>
          <p:cNvPr id="16" name="Group 15"/>
          <p:cNvGrpSpPr/>
          <p:nvPr/>
        </p:nvGrpSpPr>
        <p:grpSpPr>
          <a:xfrm>
            <a:off x="3993768" y="1527107"/>
            <a:ext cx="2630552" cy="2612845"/>
            <a:chOff x="3993768" y="1527107"/>
            <a:chExt cx="2630552" cy="2612845"/>
          </a:xfrm>
        </p:grpSpPr>
        <p:sp>
          <p:nvSpPr>
            <p:cNvPr id="294" name="AutoShape 41"/>
            <p:cNvSpPr>
              <a:spLocks/>
            </p:cNvSpPr>
            <p:nvPr/>
          </p:nvSpPr>
          <p:spPr bwMode="auto">
            <a:xfrm>
              <a:off x="4961371" y="1527107"/>
              <a:ext cx="1379152" cy="1377188"/>
            </a:xfrm>
            <a:custGeom>
              <a:avLst/>
              <a:gdLst>
                <a:gd name="T0" fmla="+- 0 10800 961"/>
                <a:gd name="T1" fmla="*/ T0 w 19679"/>
                <a:gd name="T2" fmla="+- 0 10800 961"/>
                <a:gd name="T3" fmla="*/ 10800 h 19679"/>
              </a:gdLst>
              <a:ahLst/>
              <a:cxnLst>
                <a:cxn ang="0">
                  <a:pos x="T1" y="T3"/>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moveTo>
                    <a:pt x="16796" y="2882"/>
                  </a:moveTo>
                </a:path>
              </a:pathLst>
            </a:custGeom>
            <a:solidFill>
              <a:srgbClr val="36AEEA"/>
            </a:solidFill>
            <a:ln w="12700" cap="flat">
              <a:noFill/>
              <a:prstDash val="sysDash"/>
              <a:miter lim="800000"/>
              <a:headEnd type="none" w="med" len="med"/>
              <a:tailEnd type="none" w="med" len="med"/>
            </a:ln>
          </p:spPr>
          <p:txBody>
            <a:bodyPr lIns="0" tIns="0" rIns="0" bIns="0">
              <a:prstTxWarp prst="textNoShape">
                <a:avLst/>
              </a:prstTxWarp>
            </a:bodyPr>
            <a:lstStyle/>
            <a:p>
              <a:endParaRPr lang="en-US" dirty="0"/>
            </a:p>
          </p:txBody>
        </p:sp>
        <p:grpSp>
          <p:nvGrpSpPr>
            <p:cNvPr id="8" name="Group 7"/>
            <p:cNvGrpSpPr/>
            <p:nvPr/>
          </p:nvGrpSpPr>
          <p:grpSpPr>
            <a:xfrm>
              <a:off x="4674038" y="2833421"/>
              <a:ext cx="1950282" cy="1306531"/>
              <a:chOff x="4674038" y="2833421"/>
              <a:chExt cx="1950282" cy="1306531"/>
            </a:xfrm>
          </p:grpSpPr>
          <p:sp>
            <p:nvSpPr>
              <p:cNvPr id="25" name="Rectangle 44"/>
              <p:cNvSpPr>
                <a:spLocks/>
              </p:cNvSpPr>
              <p:nvPr/>
            </p:nvSpPr>
            <p:spPr bwMode="auto">
              <a:xfrm>
                <a:off x="4828005" y="2833421"/>
                <a:ext cx="1642348" cy="472322"/>
              </a:xfrm>
              <a:prstGeom prst="rect">
                <a:avLst/>
              </a:prstGeom>
              <a:noFill/>
              <a:ln w="12700" cap="flat">
                <a:noFill/>
                <a:miter lim="800000"/>
                <a:headEnd type="none" w="med" len="med"/>
                <a:tailEnd type="none" w="med" len="med"/>
              </a:ln>
            </p:spPr>
            <p:txBody>
              <a:bodyPr lIns="190498" tIns="190498" rIns="190498" bIns="190498" anchor="ctr">
                <a:prstTxWarp prst="textNoShape">
                  <a:avLst/>
                </a:prstTxWarp>
              </a:bodyPr>
              <a:lstStyle/>
              <a:p>
                <a:pPr algn="ctr"/>
                <a:r>
                  <a:rPr lang="en-US" b="1" dirty="0" smtClean="0">
                    <a:solidFill>
                      <a:srgbClr val="36AEEA"/>
                    </a:solidFill>
                    <a:latin typeface="Helvetica Neue" panose="02000503000000020004" pitchFamily="2"/>
                    <a:ea typeface="Gotham Book" pitchFamily="-101" charset="0"/>
                    <a:cs typeface="Gotham Book" pitchFamily="-101" charset="0"/>
                    <a:sym typeface="Gotham Book" pitchFamily="-101" charset="0"/>
                  </a:rPr>
                  <a:t>Ubiquity</a:t>
                </a:r>
                <a:endParaRPr lang="en-US" b="1" dirty="0">
                  <a:solidFill>
                    <a:srgbClr val="36AEEA"/>
                  </a:solidFill>
                  <a:latin typeface="Helvetica Neue" panose="02000503000000020004" pitchFamily="2"/>
                  <a:ea typeface="Gotham Book" pitchFamily="-101" charset="0"/>
                  <a:cs typeface="Gotham Book" pitchFamily="-101" charset="0"/>
                  <a:sym typeface="Gotham Book" pitchFamily="-101" charset="0"/>
                </a:endParaRPr>
              </a:p>
            </p:txBody>
          </p:sp>
          <p:sp>
            <p:nvSpPr>
              <p:cNvPr id="252" name="Rectangle 44"/>
              <p:cNvSpPr>
                <a:spLocks/>
              </p:cNvSpPr>
              <p:nvPr/>
            </p:nvSpPr>
            <p:spPr bwMode="auto">
              <a:xfrm>
                <a:off x="4674038" y="3160035"/>
                <a:ext cx="1950282" cy="979917"/>
              </a:xfrm>
              <a:prstGeom prst="rect">
                <a:avLst/>
              </a:prstGeom>
              <a:noFill/>
              <a:ln w="12700" cap="flat">
                <a:noFill/>
                <a:miter lim="800000"/>
                <a:headEnd type="none" w="med" len="med"/>
                <a:tailEnd type="none" w="med" len="med"/>
              </a:ln>
            </p:spPr>
            <p:txBody>
              <a:bodyPr lIns="190498" tIns="190498" rIns="190498" bIns="190498" anchor="t">
                <a:prstTxWarp prst="textNoShape">
                  <a:avLst/>
                </a:prstTxWarp>
              </a:bodyPr>
              <a:lstStyle/>
              <a:p>
                <a:pPr algn="ctr"/>
                <a:r>
                  <a:rPr lang="en-US" dirty="0">
                    <a:solidFill>
                      <a:schemeClr val="tx1">
                        <a:lumMod val="75000"/>
                        <a:lumOff val="25000"/>
                      </a:schemeClr>
                    </a:solidFill>
                    <a:latin typeface="Helvetica Neue" panose="02000503000000020004" pitchFamily="2"/>
                    <a:ea typeface="Gotham Book" pitchFamily="-101" charset="0"/>
                    <a:cs typeface="Gotham Book" pitchFamily="-101" charset="0"/>
                    <a:sym typeface="Gotham Book" pitchFamily="-101" charset="0"/>
                  </a:rPr>
                  <a:t>Intensely </a:t>
                </a:r>
                <a:r>
                  <a:rPr lang="en-US" dirty="0" smtClean="0">
                    <a:solidFill>
                      <a:schemeClr val="tx1">
                        <a:lumMod val="75000"/>
                        <a:lumOff val="25000"/>
                      </a:schemeClr>
                    </a:solidFill>
                    <a:latin typeface="Helvetica Neue" panose="02000503000000020004" pitchFamily="2"/>
                    <a:ea typeface="Gotham Book" pitchFamily="-101" charset="0"/>
                    <a:cs typeface="Gotham Book" pitchFamily="-101" charset="0"/>
                    <a:sym typeface="Gotham Book" pitchFamily="-101" charset="0"/>
                  </a:rPr>
                  <a:t/>
                </a:r>
                <a:br>
                  <a:rPr lang="en-US" dirty="0" smtClean="0">
                    <a:solidFill>
                      <a:schemeClr val="tx1">
                        <a:lumMod val="75000"/>
                        <a:lumOff val="25000"/>
                      </a:schemeClr>
                    </a:solidFill>
                    <a:latin typeface="Helvetica Neue" panose="02000503000000020004" pitchFamily="2"/>
                    <a:ea typeface="Gotham Book" pitchFamily="-101" charset="0"/>
                    <a:cs typeface="Gotham Book" pitchFamily="-101" charset="0"/>
                    <a:sym typeface="Gotham Book" pitchFamily="-101" charset="0"/>
                  </a:rPr>
                </a:br>
                <a:r>
                  <a:rPr lang="en-US" dirty="0" smtClean="0">
                    <a:solidFill>
                      <a:schemeClr val="tx1">
                        <a:lumMod val="75000"/>
                        <a:lumOff val="25000"/>
                      </a:schemeClr>
                    </a:solidFill>
                    <a:latin typeface="Helvetica Neue" panose="02000503000000020004" pitchFamily="2"/>
                    <a:ea typeface="Gotham Book" pitchFamily="-101" charset="0"/>
                    <a:cs typeface="Gotham Book" pitchFamily="-101" charset="0"/>
                    <a:sym typeface="Gotham Book" pitchFamily="-101" charset="0"/>
                  </a:rPr>
                  <a:t>Loyal</a:t>
                </a:r>
                <a:endParaRPr lang="en-US" dirty="0">
                  <a:solidFill>
                    <a:schemeClr val="tx1">
                      <a:lumMod val="75000"/>
                      <a:lumOff val="25000"/>
                    </a:schemeClr>
                  </a:solidFill>
                  <a:latin typeface="Helvetica Neue" panose="02000503000000020004" pitchFamily="2"/>
                  <a:ea typeface="Gotham Book" pitchFamily="-101" charset="0"/>
                  <a:cs typeface="Gotham Book" pitchFamily="-101" charset="0"/>
                  <a:sym typeface="Gotham Book" pitchFamily="-101" charset="0"/>
                </a:endParaRPr>
              </a:p>
            </p:txBody>
          </p:sp>
        </p:grpSp>
        <p:sp>
          <p:nvSpPr>
            <p:cNvPr id="321" name="TextBox 320"/>
            <p:cNvSpPr txBox="1"/>
            <p:nvPr/>
          </p:nvSpPr>
          <p:spPr>
            <a:xfrm>
              <a:off x="3993768" y="1862561"/>
              <a:ext cx="1134394" cy="757130"/>
            </a:xfrm>
            <a:prstGeom prst="rect">
              <a:avLst/>
            </a:prstGeom>
            <a:noFill/>
          </p:spPr>
          <p:txBody>
            <a:bodyPr wrap="square" rtlCol="0">
              <a:spAutoFit/>
            </a:bodyPr>
            <a:lstStyle/>
            <a:p>
              <a:pPr algn="ctr">
                <a:lnSpc>
                  <a:spcPct val="90000"/>
                </a:lnSpc>
                <a:spcBef>
                  <a:spcPts val="750"/>
                </a:spcBef>
                <a:buClr>
                  <a:srgbClr val="FA492B"/>
                </a:buClr>
                <a:buSzPct val="80000"/>
                <a:tabLst>
                  <a:tab pos="230188" algn="l"/>
                  <a:tab pos="460375" algn="l"/>
                  <a:tab pos="684213" algn="l"/>
                  <a:tab pos="914400" algn="l"/>
                  <a:tab pos="1144588" algn="l"/>
                  <a:tab pos="1374775" algn="l"/>
                </a:tabLst>
              </a:pPr>
              <a:r>
                <a:rPr lang="en-US" sz="4800" b="1" dirty="0" smtClean="0">
                  <a:solidFill>
                    <a:schemeClr val="bg1">
                      <a:lumMod val="95000"/>
                    </a:schemeClr>
                  </a:solidFill>
                  <a:latin typeface="Helvetica Neue" panose="02000503000000020004" pitchFamily="2"/>
                </a:rPr>
                <a:t>+</a:t>
              </a:r>
            </a:p>
          </p:txBody>
        </p:sp>
        <p:grpSp>
          <p:nvGrpSpPr>
            <p:cNvPr id="15" name="Group 14"/>
            <p:cNvGrpSpPr/>
            <p:nvPr/>
          </p:nvGrpSpPr>
          <p:grpSpPr>
            <a:xfrm>
              <a:off x="5202524" y="1785947"/>
              <a:ext cx="874090" cy="874090"/>
              <a:chOff x="4040188" y="2819400"/>
              <a:chExt cx="2035175" cy="2035175"/>
            </a:xfrm>
          </p:grpSpPr>
          <p:sp>
            <p:nvSpPr>
              <p:cNvPr id="121" name="Line 1"/>
              <p:cNvSpPr>
                <a:spLocks noChangeShapeType="1"/>
              </p:cNvSpPr>
              <p:nvPr/>
            </p:nvSpPr>
            <p:spPr bwMode="auto">
              <a:xfrm flipV="1">
                <a:off x="5411788" y="3116263"/>
                <a:ext cx="365125" cy="368300"/>
              </a:xfrm>
              <a:prstGeom prst="line">
                <a:avLst/>
              </a:prstGeom>
              <a:noFill/>
              <a:ln w="10440" cap="rnd">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122" name="Line 2"/>
              <p:cNvSpPr>
                <a:spLocks noChangeShapeType="1"/>
              </p:cNvSpPr>
              <p:nvPr/>
            </p:nvSpPr>
            <p:spPr bwMode="auto">
              <a:xfrm flipV="1">
                <a:off x="4338638" y="4171950"/>
                <a:ext cx="382587" cy="385763"/>
              </a:xfrm>
              <a:prstGeom prst="line">
                <a:avLst/>
              </a:prstGeom>
              <a:noFill/>
              <a:ln w="10440" cap="rnd">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123" name="Freeform 3"/>
              <p:cNvSpPr>
                <a:spLocks noChangeArrowheads="1"/>
              </p:cNvSpPr>
              <p:nvPr/>
            </p:nvSpPr>
            <p:spPr bwMode="auto">
              <a:xfrm>
                <a:off x="4338638" y="4348163"/>
                <a:ext cx="207962" cy="207962"/>
              </a:xfrm>
              <a:custGeom>
                <a:avLst/>
                <a:gdLst>
                  <a:gd name="T0" fmla="*/ 577 w 578"/>
                  <a:gd name="T1" fmla="*/ 578 h 579"/>
                  <a:gd name="T2" fmla="*/ 0 w 578"/>
                  <a:gd name="T3" fmla="*/ 578 h 579"/>
                  <a:gd name="T4" fmla="*/ 0 w 578"/>
                  <a:gd name="T5" fmla="*/ 0 h 579"/>
                </a:gdLst>
                <a:ahLst/>
                <a:cxnLst>
                  <a:cxn ang="0">
                    <a:pos x="T0" y="T1"/>
                  </a:cxn>
                  <a:cxn ang="0">
                    <a:pos x="T2" y="T3"/>
                  </a:cxn>
                  <a:cxn ang="0">
                    <a:pos x="T4" y="T5"/>
                  </a:cxn>
                </a:cxnLst>
                <a:rect l="0" t="0" r="r" b="b"/>
                <a:pathLst>
                  <a:path w="578" h="579">
                    <a:moveTo>
                      <a:pt x="577" y="578"/>
                    </a:moveTo>
                    <a:lnTo>
                      <a:pt x="0" y="578"/>
                    </a:lnTo>
                    <a:lnTo>
                      <a:pt x="0" y="0"/>
                    </a:lnTo>
                  </a:path>
                </a:pathLst>
              </a:custGeom>
              <a:noFill/>
              <a:ln w="10440" cap="rnd">
                <a:solidFill>
                  <a:schemeClr val="bg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124" name="Freeform 4"/>
              <p:cNvSpPr>
                <a:spLocks noChangeArrowheads="1"/>
              </p:cNvSpPr>
              <p:nvPr/>
            </p:nvSpPr>
            <p:spPr bwMode="auto">
              <a:xfrm>
                <a:off x="5568950" y="3117850"/>
                <a:ext cx="207963" cy="207963"/>
              </a:xfrm>
              <a:custGeom>
                <a:avLst/>
                <a:gdLst>
                  <a:gd name="T0" fmla="*/ 577 w 578"/>
                  <a:gd name="T1" fmla="*/ 577 h 578"/>
                  <a:gd name="T2" fmla="*/ 577 w 578"/>
                  <a:gd name="T3" fmla="*/ 0 h 578"/>
                  <a:gd name="T4" fmla="*/ 0 w 578"/>
                  <a:gd name="T5" fmla="*/ 0 h 578"/>
                </a:gdLst>
                <a:ahLst/>
                <a:cxnLst>
                  <a:cxn ang="0">
                    <a:pos x="T0" y="T1"/>
                  </a:cxn>
                  <a:cxn ang="0">
                    <a:pos x="T2" y="T3"/>
                  </a:cxn>
                  <a:cxn ang="0">
                    <a:pos x="T4" y="T5"/>
                  </a:cxn>
                </a:cxnLst>
                <a:rect l="0" t="0" r="r" b="b"/>
                <a:pathLst>
                  <a:path w="578" h="578">
                    <a:moveTo>
                      <a:pt x="577" y="577"/>
                    </a:moveTo>
                    <a:lnTo>
                      <a:pt x="577" y="0"/>
                    </a:lnTo>
                    <a:lnTo>
                      <a:pt x="0" y="0"/>
                    </a:lnTo>
                  </a:path>
                </a:pathLst>
              </a:custGeom>
              <a:noFill/>
              <a:ln w="10440" cap="rnd">
                <a:solidFill>
                  <a:schemeClr val="bg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125" name="Line 5"/>
              <p:cNvSpPr>
                <a:spLocks noChangeShapeType="1"/>
              </p:cNvSpPr>
              <p:nvPr/>
            </p:nvSpPr>
            <p:spPr bwMode="auto">
              <a:xfrm>
                <a:off x="5394325" y="4173538"/>
                <a:ext cx="382588" cy="382587"/>
              </a:xfrm>
              <a:prstGeom prst="line">
                <a:avLst/>
              </a:prstGeom>
              <a:noFill/>
              <a:ln w="10440" cap="rnd">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126" name="Line 6"/>
              <p:cNvSpPr>
                <a:spLocks noChangeShapeType="1"/>
              </p:cNvSpPr>
              <p:nvPr/>
            </p:nvSpPr>
            <p:spPr bwMode="auto">
              <a:xfrm>
                <a:off x="4338638" y="3117850"/>
                <a:ext cx="365125" cy="365125"/>
              </a:xfrm>
              <a:prstGeom prst="line">
                <a:avLst/>
              </a:prstGeom>
              <a:noFill/>
              <a:ln w="10440" cap="rnd">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127" name="Freeform 7"/>
              <p:cNvSpPr>
                <a:spLocks noChangeArrowheads="1"/>
              </p:cNvSpPr>
              <p:nvPr/>
            </p:nvSpPr>
            <p:spPr bwMode="auto">
              <a:xfrm>
                <a:off x="4338638" y="3117850"/>
                <a:ext cx="207962" cy="207963"/>
              </a:xfrm>
              <a:custGeom>
                <a:avLst/>
                <a:gdLst>
                  <a:gd name="T0" fmla="*/ 0 w 578"/>
                  <a:gd name="T1" fmla="*/ 577 h 578"/>
                  <a:gd name="T2" fmla="*/ 0 w 578"/>
                  <a:gd name="T3" fmla="*/ 0 h 578"/>
                  <a:gd name="T4" fmla="*/ 577 w 578"/>
                  <a:gd name="T5" fmla="*/ 0 h 578"/>
                </a:gdLst>
                <a:ahLst/>
                <a:cxnLst>
                  <a:cxn ang="0">
                    <a:pos x="T0" y="T1"/>
                  </a:cxn>
                  <a:cxn ang="0">
                    <a:pos x="T2" y="T3"/>
                  </a:cxn>
                  <a:cxn ang="0">
                    <a:pos x="T4" y="T5"/>
                  </a:cxn>
                </a:cxnLst>
                <a:rect l="0" t="0" r="r" b="b"/>
                <a:pathLst>
                  <a:path w="578" h="578">
                    <a:moveTo>
                      <a:pt x="0" y="577"/>
                    </a:moveTo>
                    <a:lnTo>
                      <a:pt x="0" y="0"/>
                    </a:lnTo>
                    <a:lnTo>
                      <a:pt x="577" y="0"/>
                    </a:lnTo>
                  </a:path>
                </a:pathLst>
              </a:custGeom>
              <a:noFill/>
              <a:ln w="10440" cap="rnd">
                <a:solidFill>
                  <a:schemeClr val="bg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128" name="Freeform 8"/>
              <p:cNvSpPr>
                <a:spLocks noChangeArrowheads="1"/>
              </p:cNvSpPr>
              <p:nvPr/>
            </p:nvSpPr>
            <p:spPr bwMode="auto">
              <a:xfrm>
                <a:off x="5568950" y="4348163"/>
                <a:ext cx="207963" cy="207962"/>
              </a:xfrm>
              <a:custGeom>
                <a:avLst/>
                <a:gdLst>
                  <a:gd name="T0" fmla="*/ 0 w 578"/>
                  <a:gd name="T1" fmla="*/ 578 h 579"/>
                  <a:gd name="T2" fmla="*/ 577 w 578"/>
                  <a:gd name="T3" fmla="*/ 578 h 579"/>
                  <a:gd name="T4" fmla="*/ 577 w 578"/>
                  <a:gd name="T5" fmla="*/ 0 h 579"/>
                </a:gdLst>
                <a:ahLst/>
                <a:cxnLst>
                  <a:cxn ang="0">
                    <a:pos x="T0" y="T1"/>
                  </a:cxn>
                  <a:cxn ang="0">
                    <a:pos x="T2" y="T3"/>
                  </a:cxn>
                  <a:cxn ang="0">
                    <a:pos x="T4" y="T5"/>
                  </a:cxn>
                </a:cxnLst>
                <a:rect l="0" t="0" r="r" b="b"/>
                <a:pathLst>
                  <a:path w="578" h="579">
                    <a:moveTo>
                      <a:pt x="0" y="578"/>
                    </a:moveTo>
                    <a:lnTo>
                      <a:pt x="577" y="578"/>
                    </a:lnTo>
                    <a:lnTo>
                      <a:pt x="577" y="0"/>
                    </a:lnTo>
                  </a:path>
                </a:pathLst>
              </a:custGeom>
              <a:noFill/>
              <a:ln w="10440" cap="rnd">
                <a:solidFill>
                  <a:schemeClr val="bg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129" name="Line 9"/>
              <p:cNvSpPr>
                <a:spLocks noChangeShapeType="1"/>
              </p:cNvSpPr>
              <p:nvPr/>
            </p:nvSpPr>
            <p:spPr bwMode="auto">
              <a:xfrm>
                <a:off x="5513388" y="3836988"/>
                <a:ext cx="561975" cy="1587"/>
              </a:xfrm>
              <a:prstGeom prst="line">
                <a:avLst/>
              </a:prstGeom>
              <a:noFill/>
              <a:ln w="10440" cap="rnd">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130" name="Line 10"/>
              <p:cNvSpPr>
                <a:spLocks noChangeShapeType="1"/>
              </p:cNvSpPr>
              <p:nvPr/>
            </p:nvSpPr>
            <p:spPr bwMode="auto">
              <a:xfrm>
                <a:off x="4040188" y="3836988"/>
                <a:ext cx="561975" cy="1587"/>
              </a:xfrm>
              <a:prstGeom prst="line">
                <a:avLst/>
              </a:prstGeom>
              <a:noFill/>
              <a:ln w="10440" cap="rnd">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131" name="Freeform 11"/>
              <p:cNvSpPr>
                <a:spLocks noChangeArrowheads="1"/>
              </p:cNvSpPr>
              <p:nvPr/>
            </p:nvSpPr>
            <p:spPr bwMode="auto">
              <a:xfrm>
                <a:off x="4040188" y="3690938"/>
                <a:ext cx="147637" cy="293687"/>
              </a:xfrm>
              <a:custGeom>
                <a:avLst/>
                <a:gdLst>
                  <a:gd name="T0" fmla="*/ 409 w 410"/>
                  <a:gd name="T1" fmla="*/ 815 h 816"/>
                  <a:gd name="T2" fmla="*/ 0 w 410"/>
                  <a:gd name="T3" fmla="*/ 407 h 816"/>
                  <a:gd name="T4" fmla="*/ 409 w 410"/>
                  <a:gd name="T5" fmla="*/ 0 h 816"/>
                </a:gdLst>
                <a:ahLst/>
                <a:cxnLst>
                  <a:cxn ang="0">
                    <a:pos x="T0" y="T1"/>
                  </a:cxn>
                  <a:cxn ang="0">
                    <a:pos x="T2" y="T3"/>
                  </a:cxn>
                  <a:cxn ang="0">
                    <a:pos x="T4" y="T5"/>
                  </a:cxn>
                </a:cxnLst>
                <a:rect l="0" t="0" r="r" b="b"/>
                <a:pathLst>
                  <a:path w="410" h="816">
                    <a:moveTo>
                      <a:pt x="409" y="815"/>
                    </a:moveTo>
                    <a:lnTo>
                      <a:pt x="0" y="407"/>
                    </a:lnTo>
                    <a:lnTo>
                      <a:pt x="409" y="0"/>
                    </a:lnTo>
                  </a:path>
                </a:pathLst>
              </a:custGeom>
              <a:noFill/>
              <a:ln w="10440" cap="rnd">
                <a:solidFill>
                  <a:schemeClr val="bg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132" name="Freeform 12"/>
              <p:cNvSpPr>
                <a:spLocks noChangeArrowheads="1"/>
              </p:cNvSpPr>
              <p:nvPr/>
            </p:nvSpPr>
            <p:spPr bwMode="auto">
              <a:xfrm>
                <a:off x="5927725" y="3690938"/>
                <a:ext cx="147638" cy="293687"/>
              </a:xfrm>
              <a:custGeom>
                <a:avLst/>
                <a:gdLst>
                  <a:gd name="T0" fmla="*/ 0 w 410"/>
                  <a:gd name="T1" fmla="*/ 816 h 817"/>
                  <a:gd name="T2" fmla="*/ 409 w 410"/>
                  <a:gd name="T3" fmla="*/ 407 h 817"/>
                  <a:gd name="T4" fmla="*/ 0 w 410"/>
                  <a:gd name="T5" fmla="*/ 0 h 817"/>
                </a:gdLst>
                <a:ahLst/>
                <a:cxnLst>
                  <a:cxn ang="0">
                    <a:pos x="T0" y="T1"/>
                  </a:cxn>
                  <a:cxn ang="0">
                    <a:pos x="T2" y="T3"/>
                  </a:cxn>
                  <a:cxn ang="0">
                    <a:pos x="T4" y="T5"/>
                  </a:cxn>
                </a:cxnLst>
                <a:rect l="0" t="0" r="r" b="b"/>
                <a:pathLst>
                  <a:path w="410" h="817">
                    <a:moveTo>
                      <a:pt x="0" y="816"/>
                    </a:moveTo>
                    <a:lnTo>
                      <a:pt x="409" y="407"/>
                    </a:lnTo>
                    <a:lnTo>
                      <a:pt x="0" y="0"/>
                    </a:lnTo>
                  </a:path>
                </a:pathLst>
              </a:custGeom>
              <a:noFill/>
              <a:ln w="10440" cap="rnd">
                <a:solidFill>
                  <a:schemeClr val="bg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133" name="Line 13"/>
              <p:cNvSpPr>
                <a:spLocks noChangeShapeType="1"/>
              </p:cNvSpPr>
              <p:nvPr/>
            </p:nvSpPr>
            <p:spPr bwMode="auto">
              <a:xfrm>
                <a:off x="5057775" y="4173538"/>
                <a:ext cx="1588" cy="679450"/>
              </a:xfrm>
              <a:prstGeom prst="line">
                <a:avLst/>
              </a:prstGeom>
              <a:noFill/>
              <a:ln w="10440" cap="rnd">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134" name="Line 14"/>
              <p:cNvSpPr>
                <a:spLocks noChangeShapeType="1"/>
              </p:cNvSpPr>
              <p:nvPr/>
            </p:nvSpPr>
            <p:spPr bwMode="auto">
              <a:xfrm>
                <a:off x="5057775" y="2819400"/>
                <a:ext cx="1588" cy="663575"/>
              </a:xfrm>
              <a:prstGeom prst="line">
                <a:avLst/>
              </a:prstGeom>
              <a:noFill/>
              <a:ln w="10440" cap="rnd">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135" name="Freeform 15"/>
              <p:cNvSpPr>
                <a:spLocks noChangeArrowheads="1"/>
              </p:cNvSpPr>
              <p:nvPr/>
            </p:nvSpPr>
            <p:spPr bwMode="auto">
              <a:xfrm>
                <a:off x="4910138" y="2819400"/>
                <a:ext cx="293687" cy="147638"/>
              </a:xfrm>
              <a:custGeom>
                <a:avLst/>
                <a:gdLst>
                  <a:gd name="T0" fmla="*/ 0 w 817"/>
                  <a:gd name="T1" fmla="*/ 408 h 409"/>
                  <a:gd name="T2" fmla="*/ 409 w 817"/>
                  <a:gd name="T3" fmla="*/ 0 h 409"/>
                  <a:gd name="T4" fmla="*/ 816 w 817"/>
                  <a:gd name="T5" fmla="*/ 408 h 409"/>
                </a:gdLst>
                <a:ahLst/>
                <a:cxnLst>
                  <a:cxn ang="0">
                    <a:pos x="T0" y="T1"/>
                  </a:cxn>
                  <a:cxn ang="0">
                    <a:pos x="T2" y="T3"/>
                  </a:cxn>
                  <a:cxn ang="0">
                    <a:pos x="T4" y="T5"/>
                  </a:cxn>
                </a:cxnLst>
                <a:rect l="0" t="0" r="r" b="b"/>
                <a:pathLst>
                  <a:path w="817" h="409">
                    <a:moveTo>
                      <a:pt x="0" y="408"/>
                    </a:moveTo>
                    <a:lnTo>
                      <a:pt x="409" y="0"/>
                    </a:lnTo>
                    <a:lnTo>
                      <a:pt x="816" y="408"/>
                    </a:lnTo>
                  </a:path>
                </a:pathLst>
              </a:custGeom>
              <a:noFill/>
              <a:ln w="10440" cap="rnd">
                <a:solidFill>
                  <a:schemeClr val="bg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136" name="Freeform 16"/>
              <p:cNvSpPr>
                <a:spLocks noChangeArrowheads="1"/>
              </p:cNvSpPr>
              <p:nvPr/>
            </p:nvSpPr>
            <p:spPr bwMode="auto">
              <a:xfrm>
                <a:off x="4910138" y="4706938"/>
                <a:ext cx="293687" cy="147637"/>
              </a:xfrm>
              <a:custGeom>
                <a:avLst/>
                <a:gdLst>
                  <a:gd name="T0" fmla="*/ 0 w 817"/>
                  <a:gd name="T1" fmla="*/ 0 h 409"/>
                  <a:gd name="T2" fmla="*/ 409 w 817"/>
                  <a:gd name="T3" fmla="*/ 408 h 409"/>
                  <a:gd name="T4" fmla="*/ 816 w 817"/>
                  <a:gd name="T5" fmla="*/ 0 h 409"/>
                </a:gdLst>
                <a:ahLst/>
                <a:cxnLst>
                  <a:cxn ang="0">
                    <a:pos x="T0" y="T1"/>
                  </a:cxn>
                  <a:cxn ang="0">
                    <a:pos x="T2" y="T3"/>
                  </a:cxn>
                  <a:cxn ang="0">
                    <a:pos x="T4" y="T5"/>
                  </a:cxn>
                </a:cxnLst>
                <a:rect l="0" t="0" r="r" b="b"/>
                <a:pathLst>
                  <a:path w="817" h="409">
                    <a:moveTo>
                      <a:pt x="0" y="0"/>
                    </a:moveTo>
                    <a:lnTo>
                      <a:pt x="409" y="408"/>
                    </a:lnTo>
                    <a:lnTo>
                      <a:pt x="816" y="0"/>
                    </a:lnTo>
                  </a:path>
                </a:pathLst>
              </a:custGeom>
              <a:noFill/>
              <a:ln w="10440" cap="rnd">
                <a:solidFill>
                  <a:schemeClr val="bg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137" name="Freeform 17"/>
              <p:cNvSpPr>
                <a:spLocks noChangeArrowheads="1"/>
              </p:cNvSpPr>
              <p:nvPr/>
            </p:nvSpPr>
            <p:spPr bwMode="auto">
              <a:xfrm>
                <a:off x="4602163" y="3482975"/>
                <a:ext cx="911225" cy="690563"/>
              </a:xfrm>
              <a:custGeom>
                <a:avLst/>
                <a:gdLst>
                  <a:gd name="T0" fmla="*/ 282 w 2529"/>
                  <a:gd name="T1" fmla="*/ 0 h 1919"/>
                  <a:gd name="T2" fmla="*/ 2310 w 2529"/>
                  <a:gd name="T3" fmla="*/ 0 h 1919"/>
                  <a:gd name="T4" fmla="*/ 2528 w 2529"/>
                  <a:gd name="T5" fmla="*/ 218 h 1919"/>
                  <a:gd name="T6" fmla="*/ 2528 w 2529"/>
                  <a:gd name="T7" fmla="*/ 1700 h 1919"/>
                  <a:gd name="T8" fmla="*/ 2310 w 2529"/>
                  <a:gd name="T9" fmla="*/ 1918 h 1919"/>
                  <a:gd name="T10" fmla="*/ 218 w 2529"/>
                  <a:gd name="T11" fmla="*/ 1918 h 1919"/>
                  <a:gd name="T12" fmla="*/ 0 w 2529"/>
                  <a:gd name="T13" fmla="*/ 1700 h 1919"/>
                  <a:gd name="T14" fmla="*/ 0 w 2529"/>
                  <a:gd name="T15" fmla="*/ 218 h 1919"/>
                  <a:gd name="T16" fmla="*/ 218 w 2529"/>
                  <a:gd name="T17" fmla="*/ 0 h 1919"/>
                  <a:gd name="T18" fmla="*/ 282 w 2529"/>
                  <a:gd name="T19" fmla="*/ 0 h 19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29" h="1919">
                    <a:moveTo>
                      <a:pt x="282" y="0"/>
                    </a:moveTo>
                    <a:lnTo>
                      <a:pt x="2310" y="0"/>
                    </a:lnTo>
                    <a:cubicBezTo>
                      <a:pt x="2430" y="0"/>
                      <a:pt x="2528" y="98"/>
                      <a:pt x="2528" y="218"/>
                    </a:cubicBezTo>
                    <a:lnTo>
                      <a:pt x="2528" y="1700"/>
                    </a:lnTo>
                    <a:cubicBezTo>
                      <a:pt x="2528" y="1819"/>
                      <a:pt x="2430" y="1918"/>
                      <a:pt x="2310" y="1918"/>
                    </a:cubicBezTo>
                    <a:lnTo>
                      <a:pt x="218" y="1918"/>
                    </a:lnTo>
                    <a:cubicBezTo>
                      <a:pt x="98" y="1918"/>
                      <a:pt x="0" y="1820"/>
                      <a:pt x="0" y="1700"/>
                    </a:cubicBezTo>
                    <a:lnTo>
                      <a:pt x="0" y="218"/>
                    </a:lnTo>
                    <a:cubicBezTo>
                      <a:pt x="0" y="98"/>
                      <a:pt x="98" y="0"/>
                      <a:pt x="218" y="0"/>
                    </a:cubicBezTo>
                    <a:lnTo>
                      <a:pt x="282" y="0"/>
                    </a:lnTo>
                  </a:path>
                </a:pathLst>
              </a:custGeom>
              <a:noFill/>
              <a:ln w="10440" cap="rnd">
                <a:solidFill>
                  <a:schemeClr val="bg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38" name="Line 18"/>
              <p:cNvSpPr>
                <a:spLocks noChangeShapeType="1"/>
              </p:cNvSpPr>
              <p:nvPr/>
            </p:nvSpPr>
            <p:spPr bwMode="auto">
              <a:xfrm>
                <a:off x="4602163" y="3640138"/>
                <a:ext cx="909637" cy="1587"/>
              </a:xfrm>
              <a:prstGeom prst="line">
                <a:avLst/>
              </a:prstGeom>
              <a:noFill/>
              <a:ln w="10440" cap="rnd">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139" name="Freeform 19"/>
              <p:cNvSpPr>
                <a:spLocks noChangeArrowheads="1"/>
              </p:cNvSpPr>
              <p:nvPr/>
            </p:nvSpPr>
            <p:spPr bwMode="auto">
              <a:xfrm>
                <a:off x="4695825" y="3546475"/>
                <a:ext cx="31750" cy="31750"/>
              </a:xfrm>
              <a:custGeom>
                <a:avLst/>
                <a:gdLst>
                  <a:gd name="T0" fmla="*/ 88 w 89"/>
                  <a:gd name="T1" fmla="*/ 44 h 88"/>
                  <a:gd name="T2" fmla="*/ 82 w 89"/>
                  <a:gd name="T3" fmla="*/ 65 h 88"/>
                  <a:gd name="T4" fmla="*/ 66 w 89"/>
                  <a:gd name="T5" fmla="*/ 81 h 88"/>
                  <a:gd name="T6" fmla="*/ 44 w 89"/>
                  <a:gd name="T7" fmla="*/ 87 h 88"/>
                  <a:gd name="T8" fmla="*/ 22 w 89"/>
                  <a:gd name="T9" fmla="*/ 81 h 88"/>
                  <a:gd name="T10" fmla="*/ 6 w 89"/>
                  <a:gd name="T11" fmla="*/ 65 h 88"/>
                  <a:gd name="T12" fmla="*/ 0 w 89"/>
                  <a:gd name="T13" fmla="*/ 44 h 88"/>
                  <a:gd name="T14" fmla="*/ 6 w 89"/>
                  <a:gd name="T15" fmla="*/ 22 h 88"/>
                  <a:gd name="T16" fmla="*/ 22 w 89"/>
                  <a:gd name="T17" fmla="*/ 6 h 88"/>
                  <a:gd name="T18" fmla="*/ 44 w 89"/>
                  <a:gd name="T19" fmla="*/ 0 h 88"/>
                  <a:gd name="T20" fmla="*/ 66 w 89"/>
                  <a:gd name="T21" fmla="*/ 6 h 88"/>
                  <a:gd name="T22" fmla="*/ 82 w 89"/>
                  <a:gd name="T23" fmla="*/ 22 h 88"/>
                  <a:gd name="T24" fmla="*/ 88 w 89"/>
                  <a:gd name="T25" fmla="*/ 4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9" h="88">
                    <a:moveTo>
                      <a:pt x="88" y="44"/>
                    </a:moveTo>
                    <a:cubicBezTo>
                      <a:pt x="88" y="52"/>
                      <a:pt x="86" y="58"/>
                      <a:pt x="82" y="65"/>
                    </a:cubicBezTo>
                    <a:cubicBezTo>
                      <a:pt x="78" y="71"/>
                      <a:pt x="73" y="77"/>
                      <a:pt x="66" y="81"/>
                    </a:cubicBezTo>
                    <a:cubicBezTo>
                      <a:pt x="59" y="85"/>
                      <a:pt x="52" y="87"/>
                      <a:pt x="44" y="87"/>
                    </a:cubicBezTo>
                    <a:cubicBezTo>
                      <a:pt x="36" y="87"/>
                      <a:pt x="29" y="85"/>
                      <a:pt x="22" y="81"/>
                    </a:cubicBezTo>
                    <a:cubicBezTo>
                      <a:pt x="15" y="77"/>
                      <a:pt x="10" y="71"/>
                      <a:pt x="6" y="65"/>
                    </a:cubicBezTo>
                    <a:cubicBezTo>
                      <a:pt x="2" y="58"/>
                      <a:pt x="0" y="52"/>
                      <a:pt x="0" y="44"/>
                    </a:cubicBezTo>
                    <a:cubicBezTo>
                      <a:pt x="0" y="36"/>
                      <a:pt x="2" y="29"/>
                      <a:pt x="6" y="22"/>
                    </a:cubicBezTo>
                    <a:cubicBezTo>
                      <a:pt x="10" y="15"/>
                      <a:pt x="15" y="10"/>
                      <a:pt x="22" y="6"/>
                    </a:cubicBezTo>
                    <a:cubicBezTo>
                      <a:pt x="29" y="2"/>
                      <a:pt x="36" y="0"/>
                      <a:pt x="44" y="0"/>
                    </a:cubicBezTo>
                    <a:cubicBezTo>
                      <a:pt x="52" y="0"/>
                      <a:pt x="59" y="2"/>
                      <a:pt x="66" y="6"/>
                    </a:cubicBezTo>
                    <a:cubicBezTo>
                      <a:pt x="73" y="10"/>
                      <a:pt x="78" y="15"/>
                      <a:pt x="82" y="22"/>
                    </a:cubicBezTo>
                    <a:cubicBezTo>
                      <a:pt x="86" y="29"/>
                      <a:pt x="88" y="36"/>
                      <a:pt x="88" y="44"/>
                    </a:cubicBezTo>
                  </a:path>
                </a:pathLst>
              </a:custGeom>
              <a:noFill/>
              <a:ln w="10440" cap="rnd">
                <a:solidFill>
                  <a:schemeClr val="bg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40" name="Freeform 20"/>
              <p:cNvSpPr>
                <a:spLocks noChangeArrowheads="1"/>
              </p:cNvSpPr>
              <p:nvPr/>
            </p:nvSpPr>
            <p:spPr bwMode="auto">
              <a:xfrm>
                <a:off x="4791075" y="3546475"/>
                <a:ext cx="31750" cy="31750"/>
              </a:xfrm>
              <a:custGeom>
                <a:avLst/>
                <a:gdLst>
                  <a:gd name="T0" fmla="*/ 87 w 88"/>
                  <a:gd name="T1" fmla="*/ 44 h 88"/>
                  <a:gd name="T2" fmla="*/ 81 w 88"/>
                  <a:gd name="T3" fmla="*/ 65 h 88"/>
                  <a:gd name="T4" fmla="*/ 65 w 88"/>
                  <a:gd name="T5" fmla="*/ 81 h 88"/>
                  <a:gd name="T6" fmla="*/ 44 w 88"/>
                  <a:gd name="T7" fmla="*/ 87 h 88"/>
                  <a:gd name="T8" fmla="*/ 22 w 88"/>
                  <a:gd name="T9" fmla="*/ 81 h 88"/>
                  <a:gd name="T10" fmla="*/ 6 w 88"/>
                  <a:gd name="T11" fmla="*/ 65 h 88"/>
                  <a:gd name="T12" fmla="*/ 0 w 88"/>
                  <a:gd name="T13" fmla="*/ 44 h 88"/>
                  <a:gd name="T14" fmla="*/ 6 w 88"/>
                  <a:gd name="T15" fmla="*/ 22 h 88"/>
                  <a:gd name="T16" fmla="*/ 22 w 88"/>
                  <a:gd name="T17" fmla="*/ 6 h 88"/>
                  <a:gd name="T18" fmla="*/ 44 w 88"/>
                  <a:gd name="T19" fmla="*/ 0 h 88"/>
                  <a:gd name="T20" fmla="*/ 65 w 88"/>
                  <a:gd name="T21" fmla="*/ 6 h 88"/>
                  <a:gd name="T22" fmla="*/ 81 w 88"/>
                  <a:gd name="T23" fmla="*/ 22 h 88"/>
                  <a:gd name="T24" fmla="*/ 87 w 88"/>
                  <a:gd name="T25" fmla="*/ 4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8" h="88">
                    <a:moveTo>
                      <a:pt x="87" y="44"/>
                    </a:moveTo>
                    <a:cubicBezTo>
                      <a:pt x="87" y="52"/>
                      <a:pt x="85" y="58"/>
                      <a:pt x="81" y="65"/>
                    </a:cubicBezTo>
                    <a:cubicBezTo>
                      <a:pt x="77" y="71"/>
                      <a:pt x="72" y="77"/>
                      <a:pt x="65" y="81"/>
                    </a:cubicBezTo>
                    <a:cubicBezTo>
                      <a:pt x="58" y="85"/>
                      <a:pt x="52" y="87"/>
                      <a:pt x="44" y="87"/>
                    </a:cubicBezTo>
                    <a:cubicBezTo>
                      <a:pt x="36" y="87"/>
                      <a:pt x="29" y="85"/>
                      <a:pt x="22" y="81"/>
                    </a:cubicBezTo>
                    <a:cubicBezTo>
                      <a:pt x="15" y="77"/>
                      <a:pt x="10" y="71"/>
                      <a:pt x="6" y="65"/>
                    </a:cubicBezTo>
                    <a:cubicBezTo>
                      <a:pt x="2" y="58"/>
                      <a:pt x="0" y="52"/>
                      <a:pt x="0" y="44"/>
                    </a:cubicBezTo>
                    <a:cubicBezTo>
                      <a:pt x="0" y="36"/>
                      <a:pt x="2" y="29"/>
                      <a:pt x="6" y="22"/>
                    </a:cubicBezTo>
                    <a:cubicBezTo>
                      <a:pt x="10" y="15"/>
                      <a:pt x="15" y="10"/>
                      <a:pt x="22" y="6"/>
                    </a:cubicBezTo>
                    <a:cubicBezTo>
                      <a:pt x="29" y="2"/>
                      <a:pt x="36" y="0"/>
                      <a:pt x="44" y="0"/>
                    </a:cubicBezTo>
                    <a:cubicBezTo>
                      <a:pt x="52" y="0"/>
                      <a:pt x="58" y="2"/>
                      <a:pt x="65" y="6"/>
                    </a:cubicBezTo>
                    <a:cubicBezTo>
                      <a:pt x="72" y="10"/>
                      <a:pt x="77" y="15"/>
                      <a:pt x="81" y="22"/>
                    </a:cubicBezTo>
                    <a:cubicBezTo>
                      <a:pt x="85" y="29"/>
                      <a:pt x="87" y="36"/>
                      <a:pt x="87" y="44"/>
                    </a:cubicBezTo>
                  </a:path>
                </a:pathLst>
              </a:custGeom>
              <a:noFill/>
              <a:ln w="10440" cap="rnd">
                <a:solidFill>
                  <a:schemeClr val="bg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41" name="Freeform 21"/>
              <p:cNvSpPr>
                <a:spLocks noChangeArrowheads="1"/>
              </p:cNvSpPr>
              <p:nvPr/>
            </p:nvSpPr>
            <p:spPr bwMode="auto">
              <a:xfrm>
                <a:off x="4884738" y="3546475"/>
                <a:ext cx="31750" cy="31750"/>
              </a:xfrm>
              <a:custGeom>
                <a:avLst/>
                <a:gdLst>
                  <a:gd name="T0" fmla="*/ 87 w 88"/>
                  <a:gd name="T1" fmla="*/ 44 h 88"/>
                  <a:gd name="T2" fmla="*/ 81 w 88"/>
                  <a:gd name="T3" fmla="*/ 65 h 88"/>
                  <a:gd name="T4" fmla="*/ 65 w 88"/>
                  <a:gd name="T5" fmla="*/ 81 h 88"/>
                  <a:gd name="T6" fmla="*/ 43 w 88"/>
                  <a:gd name="T7" fmla="*/ 87 h 88"/>
                  <a:gd name="T8" fmla="*/ 22 w 88"/>
                  <a:gd name="T9" fmla="*/ 81 h 88"/>
                  <a:gd name="T10" fmla="*/ 6 w 88"/>
                  <a:gd name="T11" fmla="*/ 65 h 88"/>
                  <a:gd name="T12" fmla="*/ 0 w 88"/>
                  <a:gd name="T13" fmla="*/ 44 h 88"/>
                  <a:gd name="T14" fmla="*/ 6 w 88"/>
                  <a:gd name="T15" fmla="*/ 22 h 88"/>
                  <a:gd name="T16" fmla="*/ 22 w 88"/>
                  <a:gd name="T17" fmla="*/ 6 h 88"/>
                  <a:gd name="T18" fmla="*/ 43 w 88"/>
                  <a:gd name="T19" fmla="*/ 0 h 88"/>
                  <a:gd name="T20" fmla="*/ 65 w 88"/>
                  <a:gd name="T21" fmla="*/ 6 h 88"/>
                  <a:gd name="T22" fmla="*/ 81 w 88"/>
                  <a:gd name="T23" fmla="*/ 22 h 88"/>
                  <a:gd name="T24" fmla="*/ 87 w 88"/>
                  <a:gd name="T25" fmla="*/ 4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8" h="88">
                    <a:moveTo>
                      <a:pt x="87" y="44"/>
                    </a:moveTo>
                    <a:cubicBezTo>
                      <a:pt x="87" y="52"/>
                      <a:pt x="85" y="58"/>
                      <a:pt x="81" y="65"/>
                    </a:cubicBezTo>
                    <a:cubicBezTo>
                      <a:pt x="77" y="71"/>
                      <a:pt x="72" y="77"/>
                      <a:pt x="65" y="81"/>
                    </a:cubicBezTo>
                    <a:cubicBezTo>
                      <a:pt x="58" y="85"/>
                      <a:pt x="51" y="87"/>
                      <a:pt x="43" y="87"/>
                    </a:cubicBezTo>
                    <a:cubicBezTo>
                      <a:pt x="35" y="87"/>
                      <a:pt x="28" y="85"/>
                      <a:pt x="22" y="81"/>
                    </a:cubicBezTo>
                    <a:cubicBezTo>
                      <a:pt x="15" y="77"/>
                      <a:pt x="10" y="71"/>
                      <a:pt x="6" y="65"/>
                    </a:cubicBezTo>
                    <a:cubicBezTo>
                      <a:pt x="2" y="58"/>
                      <a:pt x="0" y="52"/>
                      <a:pt x="0" y="44"/>
                    </a:cubicBezTo>
                    <a:cubicBezTo>
                      <a:pt x="0" y="36"/>
                      <a:pt x="2" y="29"/>
                      <a:pt x="6" y="22"/>
                    </a:cubicBezTo>
                    <a:cubicBezTo>
                      <a:pt x="10" y="15"/>
                      <a:pt x="15" y="10"/>
                      <a:pt x="22" y="6"/>
                    </a:cubicBezTo>
                    <a:cubicBezTo>
                      <a:pt x="28" y="2"/>
                      <a:pt x="35" y="0"/>
                      <a:pt x="43" y="0"/>
                    </a:cubicBezTo>
                    <a:cubicBezTo>
                      <a:pt x="51" y="0"/>
                      <a:pt x="58" y="2"/>
                      <a:pt x="65" y="6"/>
                    </a:cubicBezTo>
                    <a:cubicBezTo>
                      <a:pt x="72" y="10"/>
                      <a:pt x="77" y="15"/>
                      <a:pt x="81" y="22"/>
                    </a:cubicBezTo>
                    <a:cubicBezTo>
                      <a:pt x="85" y="29"/>
                      <a:pt x="87" y="36"/>
                      <a:pt x="87" y="44"/>
                    </a:cubicBezTo>
                  </a:path>
                </a:pathLst>
              </a:custGeom>
              <a:noFill/>
              <a:ln w="10440" cap="rnd">
                <a:solidFill>
                  <a:schemeClr val="bg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42" name="Freeform 22"/>
              <p:cNvSpPr>
                <a:spLocks noChangeArrowheads="1"/>
              </p:cNvSpPr>
              <p:nvPr/>
            </p:nvSpPr>
            <p:spPr bwMode="auto">
              <a:xfrm>
                <a:off x="4727575" y="3735388"/>
                <a:ext cx="157163" cy="125412"/>
              </a:xfrm>
              <a:custGeom>
                <a:avLst/>
                <a:gdLst>
                  <a:gd name="T0" fmla="*/ 218 w 437"/>
                  <a:gd name="T1" fmla="*/ 348 h 349"/>
                  <a:gd name="T2" fmla="*/ 0 w 437"/>
                  <a:gd name="T3" fmla="*/ 348 h 349"/>
                  <a:gd name="T4" fmla="*/ 0 w 437"/>
                  <a:gd name="T5" fmla="*/ 0 h 349"/>
                  <a:gd name="T6" fmla="*/ 436 w 437"/>
                  <a:gd name="T7" fmla="*/ 0 h 349"/>
                  <a:gd name="T8" fmla="*/ 436 w 437"/>
                  <a:gd name="T9" fmla="*/ 348 h 349"/>
                  <a:gd name="T10" fmla="*/ 218 w 437"/>
                  <a:gd name="T11" fmla="*/ 348 h 349"/>
                </a:gdLst>
                <a:ahLst/>
                <a:cxnLst>
                  <a:cxn ang="0">
                    <a:pos x="T0" y="T1"/>
                  </a:cxn>
                  <a:cxn ang="0">
                    <a:pos x="T2" y="T3"/>
                  </a:cxn>
                  <a:cxn ang="0">
                    <a:pos x="T4" y="T5"/>
                  </a:cxn>
                  <a:cxn ang="0">
                    <a:pos x="T6" y="T7"/>
                  </a:cxn>
                  <a:cxn ang="0">
                    <a:pos x="T8" y="T9"/>
                  </a:cxn>
                  <a:cxn ang="0">
                    <a:pos x="T10" y="T11"/>
                  </a:cxn>
                </a:cxnLst>
                <a:rect l="0" t="0" r="r" b="b"/>
                <a:pathLst>
                  <a:path w="437" h="349">
                    <a:moveTo>
                      <a:pt x="218" y="348"/>
                    </a:moveTo>
                    <a:lnTo>
                      <a:pt x="0" y="348"/>
                    </a:lnTo>
                    <a:lnTo>
                      <a:pt x="0" y="0"/>
                    </a:lnTo>
                    <a:lnTo>
                      <a:pt x="436" y="0"/>
                    </a:lnTo>
                    <a:lnTo>
                      <a:pt x="436" y="348"/>
                    </a:lnTo>
                    <a:lnTo>
                      <a:pt x="218" y="348"/>
                    </a:lnTo>
                  </a:path>
                </a:pathLst>
              </a:custGeom>
              <a:noFill/>
              <a:ln w="10440" cap="rnd">
                <a:solidFill>
                  <a:schemeClr val="bg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43" name="Freeform 23"/>
              <p:cNvSpPr>
                <a:spLocks noChangeArrowheads="1"/>
              </p:cNvSpPr>
              <p:nvPr/>
            </p:nvSpPr>
            <p:spPr bwMode="auto">
              <a:xfrm>
                <a:off x="4978400" y="3735388"/>
                <a:ext cx="157163" cy="125412"/>
              </a:xfrm>
              <a:custGeom>
                <a:avLst/>
                <a:gdLst>
                  <a:gd name="T0" fmla="*/ 218 w 437"/>
                  <a:gd name="T1" fmla="*/ 348 h 349"/>
                  <a:gd name="T2" fmla="*/ 0 w 437"/>
                  <a:gd name="T3" fmla="*/ 348 h 349"/>
                  <a:gd name="T4" fmla="*/ 0 w 437"/>
                  <a:gd name="T5" fmla="*/ 0 h 349"/>
                  <a:gd name="T6" fmla="*/ 436 w 437"/>
                  <a:gd name="T7" fmla="*/ 0 h 349"/>
                  <a:gd name="T8" fmla="*/ 436 w 437"/>
                  <a:gd name="T9" fmla="*/ 348 h 349"/>
                  <a:gd name="T10" fmla="*/ 218 w 437"/>
                  <a:gd name="T11" fmla="*/ 348 h 349"/>
                </a:gdLst>
                <a:ahLst/>
                <a:cxnLst>
                  <a:cxn ang="0">
                    <a:pos x="T0" y="T1"/>
                  </a:cxn>
                  <a:cxn ang="0">
                    <a:pos x="T2" y="T3"/>
                  </a:cxn>
                  <a:cxn ang="0">
                    <a:pos x="T4" y="T5"/>
                  </a:cxn>
                  <a:cxn ang="0">
                    <a:pos x="T6" y="T7"/>
                  </a:cxn>
                  <a:cxn ang="0">
                    <a:pos x="T8" y="T9"/>
                  </a:cxn>
                  <a:cxn ang="0">
                    <a:pos x="T10" y="T11"/>
                  </a:cxn>
                </a:cxnLst>
                <a:rect l="0" t="0" r="r" b="b"/>
                <a:pathLst>
                  <a:path w="437" h="349">
                    <a:moveTo>
                      <a:pt x="218" y="348"/>
                    </a:moveTo>
                    <a:lnTo>
                      <a:pt x="0" y="348"/>
                    </a:lnTo>
                    <a:lnTo>
                      <a:pt x="0" y="0"/>
                    </a:lnTo>
                    <a:lnTo>
                      <a:pt x="436" y="0"/>
                    </a:lnTo>
                    <a:lnTo>
                      <a:pt x="436" y="348"/>
                    </a:lnTo>
                    <a:lnTo>
                      <a:pt x="218" y="348"/>
                    </a:lnTo>
                  </a:path>
                </a:pathLst>
              </a:custGeom>
              <a:noFill/>
              <a:ln w="10440" cap="rnd">
                <a:solidFill>
                  <a:schemeClr val="bg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44" name="Freeform 24"/>
              <p:cNvSpPr>
                <a:spLocks noChangeArrowheads="1"/>
              </p:cNvSpPr>
              <p:nvPr/>
            </p:nvSpPr>
            <p:spPr bwMode="auto">
              <a:xfrm>
                <a:off x="5230813" y="3735388"/>
                <a:ext cx="157162" cy="125412"/>
              </a:xfrm>
              <a:custGeom>
                <a:avLst/>
                <a:gdLst>
                  <a:gd name="T0" fmla="*/ 218 w 437"/>
                  <a:gd name="T1" fmla="*/ 348 h 349"/>
                  <a:gd name="T2" fmla="*/ 0 w 437"/>
                  <a:gd name="T3" fmla="*/ 348 h 349"/>
                  <a:gd name="T4" fmla="*/ 0 w 437"/>
                  <a:gd name="T5" fmla="*/ 0 h 349"/>
                  <a:gd name="T6" fmla="*/ 436 w 437"/>
                  <a:gd name="T7" fmla="*/ 0 h 349"/>
                  <a:gd name="T8" fmla="*/ 436 w 437"/>
                  <a:gd name="T9" fmla="*/ 348 h 349"/>
                  <a:gd name="T10" fmla="*/ 218 w 437"/>
                  <a:gd name="T11" fmla="*/ 348 h 349"/>
                </a:gdLst>
                <a:ahLst/>
                <a:cxnLst>
                  <a:cxn ang="0">
                    <a:pos x="T0" y="T1"/>
                  </a:cxn>
                  <a:cxn ang="0">
                    <a:pos x="T2" y="T3"/>
                  </a:cxn>
                  <a:cxn ang="0">
                    <a:pos x="T4" y="T5"/>
                  </a:cxn>
                  <a:cxn ang="0">
                    <a:pos x="T6" y="T7"/>
                  </a:cxn>
                  <a:cxn ang="0">
                    <a:pos x="T8" y="T9"/>
                  </a:cxn>
                  <a:cxn ang="0">
                    <a:pos x="T10" y="T11"/>
                  </a:cxn>
                </a:cxnLst>
                <a:rect l="0" t="0" r="r" b="b"/>
                <a:pathLst>
                  <a:path w="437" h="349">
                    <a:moveTo>
                      <a:pt x="218" y="348"/>
                    </a:moveTo>
                    <a:lnTo>
                      <a:pt x="0" y="348"/>
                    </a:lnTo>
                    <a:lnTo>
                      <a:pt x="0" y="0"/>
                    </a:lnTo>
                    <a:lnTo>
                      <a:pt x="436" y="0"/>
                    </a:lnTo>
                    <a:lnTo>
                      <a:pt x="436" y="348"/>
                    </a:lnTo>
                    <a:lnTo>
                      <a:pt x="218" y="348"/>
                    </a:lnTo>
                  </a:path>
                </a:pathLst>
              </a:custGeom>
              <a:noFill/>
              <a:ln w="10440" cap="rnd">
                <a:solidFill>
                  <a:schemeClr val="bg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45" name="Freeform 25"/>
              <p:cNvSpPr>
                <a:spLocks noChangeArrowheads="1"/>
              </p:cNvSpPr>
              <p:nvPr/>
            </p:nvSpPr>
            <p:spPr bwMode="auto">
              <a:xfrm>
                <a:off x="4727575" y="3954463"/>
                <a:ext cx="157163" cy="125412"/>
              </a:xfrm>
              <a:custGeom>
                <a:avLst/>
                <a:gdLst>
                  <a:gd name="T0" fmla="*/ 218 w 437"/>
                  <a:gd name="T1" fmla="*/ 349 h 350"/>
                  <a:gd name="T2" fmla="*/ 0 w 437"/>
                  <a:gd name="T3" fmla="*/ 349 h 350"/>
                  <a:gd name="T4" fmla="*/ 0 w 437"/>
                  <a:gd name="T5" fmla="*/ 0 h 350"/>
                  <a:gd name="T6" fmla="*/ 436 w 437"/>
                  <a:gd name="T7" fmla="*/ 0 h 350"/>
                  <a:gd name="T8" fmla="*/ 436 w 437"/>
                  <a:gd name="T9" fmla="*/ 349 h 350"/>
                  <a:gd name="T10" fmla="*/ 218 w 437"/>
                  <a:gd name="T11" fmla="*/ 349 h 350"/>
                </a:gdLst>
                <a:ahLst/>
                <a:cxnLst>
                  <a:cxn ang="0">
                    <a:pos x="T0" y="T1"/>
                  </a:cxn>
                  <a:cxn ang="0">
                    <a:pos x="T2" y="T3"/>
                  </a:cxn>
                  <a:cxn ang="0">
                    <a:pos x="T4" y="T5"/>
                  </a:cxn>
                  <a:cxn ang="0">
                    <a:pos x="T6" y="T7"/>
                  </a:cxn>
                  <a:cxn ang="0">
                    <a:pos x="T8" y="T9"/>
                  </a:cxn>
                  <a:cxn ang="0">
                    <a:pos x="T10" y="T11"/>
                  </a:cxn>
                </a:cxnLst>
                <a:rect l="0" t="0" r="r" b="b"/>
                <a:pathLst>
                  <a:path w="437" h="350">
                    <a:moveTo>
                      <a:pt x="218" y="349"/>
                    </a:moveTo>
                    <a:lnTo>
                      <a:pt x="0" y="349"/>
                    </a:lnTo>
                    <a:lnTo>
                      <a:pt x="0" y="0"/>
                    </a:lnTo>
                    <a:lnTo>
                      <a:pt x="436" y="0"/>
                    </a:lnTo>
                    <a:lnTo>
                      <a:pt x="436" y="349"/>
                    </a:lnTo>
                    <a:lnTo>
                      <a:pt x="218" y="349"/>
                    </a:lnTo>
                  </a:path>
                </a:pathLst>
              </a:custGeom>
              <a:noFill/>
              <a:ln w="10440" cap="rnd">
                <a:solidFill>
                  <a:schemeClr val="bg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46" name="Freeform 26"/>
              <p:cNvSpPr>
                <a:spLocks noChangeArrowheads="1"/>
              </p:cNvSpPr>
              <p:nvPr/>
            </p:nvSpPr>
            <p:spPr bwMode="auto">
              <a:xfrm>
                <a:off x="4978400" y="3954463"/>
                <a:ext cx="157163" cy="125412"/>
              </a:xfrm>
              <a:custGeom>
                <a:avLst/>
                <a:gdLst>
                  <a:gd name="T0" fmla="*/ 218 w 437"/>
                  <a:gd name="T1" fmla="*/ 349 h 350"/>
                  <a:gd name="T2" fmla="*/ 0 w 437"/>
                  <a:gd name="T3" fmla="*/ 349 h 350"/>
                  <a:gd name="T4" fmla="*/ 0 w 437"/>
                  <a:gd name="T5" fmla="*/ 0 h 350"/>
                  <a:gd name="T6" fmla="*/ 436 w 437"/>
                  <a:gd name="T7" fmla="*/ 0 h 350"/>
                  <a:gd name="T8" fmla="*/ 436 w 437"/>
                  <a:gd name="T9" fmla="*/ 349 h 350"/>
                  <a:gd name="T10" fmla="*/ 218 w 437"/>
                  <a:gd name="T11" fmla="*/ 349 h 350"/>
                </a:gdLst>
                <a:ahLst/>
                <a:cxnLst>
                  <a:cxn ang="0">
                    <a:pos x="T0" y="T1"/>
                  </a:cxn>
                  <a:cxn ang="0">
                    <a:pos x="T2" y="T3"/>
                  </a:cxn>
                  <a:cxn ang="0">
                    <a:pos x="T4" y="T5"/>
                  </a:cxn>
                  <a:cxn ang="0">
                    <a:pos x="T6" y="T7"/>
                  </a:cxn>
                  <a:cxn ang="0">
                    <a:pos x="T8" y="T9"/>
                  </a:cxn>
                  <a:cxn ang="0">
                    <a:pos x="T10" y="T11"/>
                  </a:cxn>
                </a:cxnLst>
                <a:rect l="0" t="0" r="r" b="b"/>
                <a:pathLst>
                  <a:path w="437" h="350">
                    <a:moveTo>
                      <a:pt x="218" y="349"/>
                    </a:moveTo>
                    <a:lnTo>
                      <a:pt x="0" y="349"/>
                    </a:lnTo>
                    <a:lnTo>
                      <a:pt x="0" y="0"/>
                    </a:lnTo>
                    <a:lnTo>
                      <a:pt x="436" y="0"/>
                    </a:lnTo>
                    <a:lnTo>
                      <a:pt x="436" y="349"/>
                    </a:lnTo>
                    <a:lnTo>
                      <a:pt x="218" y="349"/>
                    </a:lnTo>
                  </a:path>
                </a:pathLst>
              </a:custGeom>
              <a:noFill/>
              <a:ln w="10440" cap="rnd">
                <a:solidFill>
                  <a:schemeClr val="bg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47" name="Freeform 27"/>
              <p:cNvSpPr>
                <a:spLocks noChangeArrowheads="1"/>
              </p:cNvSpPr>
              <p:nvPr/>
            </p:nvSpPr>
            <p:spPr bwMode="auto">
              <a:xfrm>
                <a:off x="5230813" y="3954463"/>
                <a:ext cx="157162" cy="125412"/>
              </a:xfrm>
              <a:custGeom>
                <a:avLst/>
                <a:gdLst>
                  <a:gd name="T0" fmla="*/ 218 w 437"/>
                  <a:gd name="T1" fmla="*/ 349 h 350"/>
                  <a:gd name="T2" fmla="*/ 0 w 437"/>
                  <a:gd name="T3" fmla="*/ 349 h 350"/>
                  <a:gd name="T4" fmla="*/ 0 w 437"/>
                  <a:gd name="T5" fmla="*/ 0 h 350"/>
                  <a:gd name="T6" fmla="*/ 436 w 437"/>
                  <a:gd name="T7" fmla="*/ 0 h 350"/>
                  <a:gd name="T8" fmla="*/ 436 w 437"/>
                  <a:gd name="T9" fmla="*/ 349 h 350"/>
                  <a:gd name="T10" fmla="*/ 218 w 437"/>
                  <a:gd name="T11" fmla="*/ 349 h 350"/>
                </a:gdLst>
                <a:ahLst/>
                <a:cxnLst>
                  <a:cxn ang="0">
                    <a:pos x="T0" y="T1"/>
                  </a:cxn>
                  <a:cxn ang="0">
                    <a:pos x="T2" y="T3"/>
                  </a:cxn>
                  <a:cxn ang="0">
                    <a:pos x="T4" y="T5"/>
                  </a:cxn>
                  <a:cxn ang="0">
                    <a:pos x="T6" y="T7"/>
                  </a:cxn>
                  <a:cxn ang="0">
                    <a:pos x="T8" y="T9"/>
                  </a:cxn>
                  <a:cxn ang="0">
                    <a:pos x="T10" y="T11"/>
                  </a:cxn>
                </a:cxnLst>
                <a:rect l="0" t="0" r="r" b="b"/>
                <a:pathLst>
                  <a:path w="437" h="350">
                    <a:moveTo>
                      <a:pt x="218" y="349"/>
                    </a:moveTo>
                    <a:lnTo>
                      <a:pt x="0" y="349"/>
                    </a:lnTo>
                    <a:lnTo>
                      <a:pt x="0" y="0"/>
                    </a:lnTo>
                    <a:lnTo>
                      <a:pt x="436" y="0"/>
                    </a:lnTo>
                    <a:lnTo>
                      <a:pt x="436" y="349"/>
                    </a:lnTo>
                    <a:lnTo>
                      <a:pt x="218" y="349"/>
                    </a:lnTo>
                  </a:path>
                </a:pathLst>
              </a:custGeom>
              <a:noFill/>
              <a:ln w="10440" cap="rnd">
                <a:solidFill>
                  <a:schemeClr val="bg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grpSp>
    </p:spTree>
    <p:extLst>
      <p:ext uri="{BB962C8B-B14F-4D97-AF65-F5344CB8AC3E}">
        <p14:creationId xmlns:p14="http://schemas.microsoft.com/office/powerpoint/2010/main" val="25203743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ext Placeholder 1"/>
          <p:cNvSpPr>
            <a:spLocks noGrp="1"/>
          </p:cNvSpPr>
          <p:nvPr>
            <p:ph type="body" sz="quarter" idx="13"/>
          </p:nvPr>
        </p:nvSpPr>
        <p:spPr/>
        <p:txBody>
          <a:bodyPr/>
          <a:lstStyle/>
          <a:p>
            <a:pPr algn="ctr"/>
            <a:r>
              <a:rPr lang="en-US" dirty="0"/>
              <a:t>Focusing on Customer Experience</a:t>
            </a:r>
          </a:p>
        </p:txBody>
      </p:sp>
      <p:sp>
        <p:nvSpPr>
          <p:cNvPr id="8" name="Right Triangle 7"/>
          <p:cNvSpPr/>
          <p:nvPr/>
        </p:nvSpPr>
        <p:spPr>
          <a:xfrm flipH="1">
            <a:off x="6467474" y="2371725"/>
            <a:ext cx="2676525" cy="2771775"/>
          </a:xfrm>
          <a:prstGeom prst="rtTriangle">
            <a:avLst/>
          </a:prstGeom>
          <a:solidFill>
            <a:srgbClr val="48A286">
              <a:alpha val="6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p:cNvPicPr>
            <a:picLocks noChangeAspect="1"/>
          </p:cNvPicPr>
          <p:nvPr/>
        </p:nvPicPr>
        <p:blipFill>
          <a:blip r:embed="rId4"/>
          <a:stretch>
            <a:fillRect/>
          </a:stretch>
        </p:blipFill>
        <p:spPr>
          <a:xfrm>
            <a:off x="1058336" y="853465"/>
            <a:ext cx="6129866" cy="3692587"/>
          </a:xfrm>
          <a:prstGeom prst="rect">
            <a:avLst/>
          </a:prstGeom>
        </p:spPr>
      </p:pic>
    </p:spTree>
    <p:extLst>
      <p:ext uri="{BB962C8B-B14F-4D97-AF65-F5344CB8AC3E}">
        <p14:creationId xmlns:p14="http://schemas.microsoft.com/office/powerpoint/2010/main" val="295519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5" name="Rectangle 4"/>
          <p:cNvSpPr/>
          <p:nvPr/>
        </p:nvSpPr>
        <p:spPr>
          <a:xfrm>
            <a:off x="9461501" y="10148"/>
            <a:ext cx="2057399" cy="156568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3 statements  -Andrew will send language</a:t>
            </a:r>
          </a:p>
          <a:p>
            <a:pPr algn="ctr"/>
            <a:endParaRPr lang="en-US" dirty="0"/>
          </a:p>
          <a:p>
            <a:pPr algn="ctr"/>
            <a:r>
              <a:rPr lang="en-US" dirty="0" smtClean="0"/>
              <a:t>Remove interstitial</a:t>
            </a:r>
          </a:p>
          <a:p>
            <a:pPr algn="ctr"/>
            <a:endParaRPr lang="en-US" dirty="0"/>
          </a:p>
          <a:p>
            <a:pPr algn="ctr"/>
            <a:r>
              <a:rPr lang="en-US" dirty="0" smtClean="0"/>
              <a:t>Clean page with logo bug see thank you slide</a:t>
            </a:r>
            <a:endParaRPr lang="en-US" dirty="0"/>
          </a:p>
        </p:txBody>
      </p:sp>
      <p:sp>
        <p:nvSpPr>
          <p:cNvPr id="4" name="Text Placeholder 31"/>
          <p:cNvSpPr txBox="1">
            <a:spLocks/>
          </p:cNvSpPr>
          <p:nvPr/>
        </p:nvSpPr>
        <p:spPr>
          <a:xfrm>
            <a:off x="714374" y="2461622"/>
            <a:ext cx="7934325" cy="457200"/>
          </a:xfrm>
          <a:prstGeom prst="rect">
            <a:avLst/>
          </a:prstGeom>
        </p:spPr>
        <p:txBody>
          <a:bodyPr vert="horz" wrap="square" lIns="0" tIns="0" rIns="0" bIns="0" anchor="b" anchorCtr="0">
            <a:noAutofit/>
          </a:bodyPr>
          <a:lstStyle>
            <a:lvl1pPr marL="0" indent="0" algn="l" defTabSz="914400" rtl="0" eaLnBrk="1" latinLnBrk="0" hangingPunct="1">
              <a:lnSpc>
                <a:spcPct val="80000"/>
              </a:lnSpc>
              <a:spcBef>
                <a:spcPts val="1000"/>
              </a:spcBef>
              <a:buFontTx/>
              <a:buNone/>
              <a:defRPr sz="4267" b="1" kern="1200" spc="-180" baseline="0">
                <a:solidFill>
                  <a:srgbClr val="348798"/>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3600" spc="-60" dirty="0">
                <a:solidFill>
                  <a:schemeClr val="tx1">
                    <a:lumMod val="75000"/>
                    <a:lumOff val="25000"/>
                  </a:schemeClr>
                </a:solidFill>
                <a:latin typeface="Gotham Medium" pitchFamily="50" charset="0"/>
                <a:cs typeface="Gotham Medium" pitchFamily="50" charset="0"/>
              </a:rPr>
              <a:t>WHAT </a:t>
            </a:r>
            <a:r>
              <a:rPr lang="en-US" sz="3600" spc="-60" dirty="0" smtClean="0">
                <a:solidFill>
                  <a:schemeClr val="tx1">
                    <a:lumMod val="75000"/>
                    <a:lumOff val="25000"/>
                  </a:schemeClr>
                </a:solidFill>
                <a:latin typeface="Gotham Medium" pitchFamily="50" charset="0"/>
                <a:cs typeface="Gotham Medium" pitchFamily="50" charset="0"/>
              </a:rPr>
              <a:t>WILL WE </a:t>
            </a:r>
            <a:r>
              <a:rPr lang="en-US" sz="3600" spc="-60" dirty="0" smtClean="0">
                <a:solidFill>
                  <a:srgbClr val="B85F9D"/>
                </a:solidFill>
                <a:latin typeface="Gotham Medium" pitchFamily="50" charset="0"/>
                <a:cs typeface="Gotham Medium" pitchFamily="50" charset="0"/>
              </a:rPr>
              <a:t>MAKE </a:t>
            </a:r>
            <a:r>
              <a:rPr lang="en-US" sz="3600" spc="-60" dirty="0">
                <a:solidFill>
                  <a:srgbClr val="B85F9D"/>
                </a:solidFill>
                <a:latin typeface="Gotham Medium" pitchFamily="50" charset="0"/>
                <a:cs typeface="Gotham Medium" pitchFamily="50" charset="0"/>
              </a:rPr>
              <a:t>TRUE?</a:t>
            </a:r>
          </a:p>
        </p:txBody>
      </p:sp>
      <p:grpSp>
        <p:nvGrpSpPr>
          <p:cNvPr id="6" name="Group 5"/>
          <p:cNvGrpSpPr/>
          <p:nvPr/>
        </p:nvGrpSpPr>
        <p:grpSpPr>
          <a:xfrm>
            <a:off x="385048" y="3784451"/>
            <a:ext cx="1493868" cy="1148170"/>
            <a:chOff x="0" y="3873500"/>
            <a:chExt cx="2666778" cy="2049655"/>
          </a:xfrm>
        </p:grpSpPr>
        <p:sp>
          <p:nvSpPr>
            <p:cNvPr id="7" name="Freeform 45"/>
            <p:cNvSpPr>
              <a:spLocks/>
            </p:cNvSpPr>
            <p:nvPr/>
          </p:nvSpPr>
          <p:spPr bwMode="auto">
            <a:xfrm>
              <a:off x="1369809" y="3873500"/>
              <a:ext cx="1296969" cy="2049655"/>
            </a:xfrm>
            <a:custGeom>
              <a:avLst/>
              <a:gdLst>
                <a:gd name="T0" fmla="*/ 641 w 641"/>
                <a:gd name="T1" fmla="*/ 638 h 1013"/>
                <a:gd name="T2" fmla="*/ 641 w 641"/>
                <a:gd name="T3" fmla="*/ 1013 h 1013"/>
                <a:gd name="T4" fmla="*/ 0 w 641"/>
                <a:gd name="T5" fmla="*/ 374 h 1013"/>
                <a:gd name="T6" fmla="*/ 0 w 641"/>
                <a:gd name="T7" fmla="*/ 0 h 1013"/>
                <a:gd name="T8" fmla="*/ 641 w 641"/>
                <a:gd name="T9" fmla="*/ 638 h 1013"/>
              </a:gdLst>
              <a:ahLst/>
              <a:cxnLst>
                <a:cxn ang="0">
                  <a:pos x="T0" y="T1"/>
                </a:cxn>
                <a:cxn ang="0">
                  <a:pos x="T2" y="T3"/>
                </a:cxn>
                <a:cxn ang="0">
                  <a:pos x="T4" y="T5"/>
                </a:cxn>
                <a:cxn ang="0">
                  <a:pos x="T6" y="T7"/>
                </a:cxn>
                <a:cxn ang="0">
                  <a:pos x="T8" y="T9"/>
                </a:cxn>
              </a:cxnLst>
              <a:rect l="0" t="0" r="r" b="b"/>
              <a:pathLst>
                <a:path w="641" h="1013">
                  <a:moveTo>
                    <a:pt x="641" y="638"/>
                  </a:moveTo>
                  <a:lnTo>
                    <a:pt x="641" y="1013"/>
                  </a:lnTo>
                  <a:lnTo>
                    <a:pt x="0" y="374"/>
                  </a:lnTo>
                  <a:lnTo>
                    <a:pt x="0" y="0"/>
                  </a:lnTo>
                  <a:lnTo>
                    <a:pt x="641" y="638"/>
                  </a:lnTo>
                  <a:close/>
                </a:path>
              </a:pathLst>
            </a:custGeom>
            <a:solidFill>
              <a:srgbClr val="B03E8D">
                <a:alpha val="78000"/>
              </a:srgbClr>
            </a:solid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8" name="Freeform 46"/>
            <p:cNvSpPr>
              <a:spLocks/>
            </p:cNvSpPr>
            <p:nvPr/>
          </p:nvSpPr>
          <p:spPr bwMode="auto">
            <a:xfrm>
              <a:off x="0" y="3873500"/>
              <a:ext cx="1301015" cy="2049655"/>
            </a:xfrm>
            <a:custGeom>
              <a:avLst/>
              <a:gdLst>
                <a:gd name="T0" fmla="*/ 0 w 643"/>
                <a:gd name="T1" fmla="*/ 638 h 1013"/>
                <a:gd name="T2" fmla="*/ 0 w 643"/>
                <a:gd name="T3" fmla="*/ 1013 h 1013"/>
                <a:gd name="T4" fmla="*/ 643 w 643"/>
                <a:gd name="T5" fmla="*/ 374 h 1013"/>
                <a:gd name="T6" fmla="*/ 643 w 643"/>
                <a:gd name="T7" fmla="*/ 0 h 1013"/>
                <a:gd name="T8" fmla="*/ 0 w 643"/>
                <a:gd name="T9" fmla="*/ 638 h 1013"/>
              </a:gdLst>
              <a:ahLst/>
              <a:cxnLst>
                <a:cxn ang="0">
                  <a:pos x="T0" y="T1"/>
                </a:cxn>
                <a:cxn ang="0">
                  <a:pos x="T2" y="T3"/>
                </a:cxn>
                <a:cxn ang="0">
                  <a:pos x="T4" y="T5"/>
                </a:cxn>
                <a:cxn ang="0">
                  <a:pos x="T6" y="T7"/>
                </a:cxn>
                <a:cxn ang="0">
                  <a:pos x="T8" y="T9"/>
                </a:cxn>
              </a:cxnLst>
              <a:rect l="0" t="0" r="r" b="b"/>
              <a:pathLst>
                <a:path w="643" h="1013">
                  <a:moveTo>
                    <a:pt x="0" y="638"/>
                  </a:moveTo>
                  <a:lnTo>
                    <a:pt x="0" y="1013"/>
                  </a:lnTo>
                  <a:lnTo>
                    <a:pt x="643" y="374"/>
                  </a:lnTo>
                  <a:lnTo>
                    <a:pt x="643" y="0"/>
                  </a:lnTo>
                  <a:lnTo>
                    <a:pt x="0" y="638"/>
                  </a:lnTo>
                  <a:close/>
                </a:path>
              </a:pathLst>
            </a:custGeom>
            <a:solidFill>
              <a:srgbClr val="B03E8D">
                <a:alpha val="78000"/>
              </a:srgbClr>
            </a:solidFill>
            <a:ln>
              <a:noFill/>
            </a:ln>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146041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lum contrast="11000"/>
            <a:extLst>
              <a:ext uri="{28A0092B-C50C-407E-A947-70E740481C1C}">
                <a14:useLocalDpi xmlns:a14="http://schemas.microsoft.com/office/drawing/2010/main" val="0"/>
              </a:ext>
            </a:extLst>
          </a:blip>
          <a:stretch>
            <a:fillRect/>
          </a:stretch>
        </p:blipFill>
        <p:spPr>
          <a:xfrm>
            <a:off x="1529008" y="-23918"/>
            <a:ext cx="9144000" cy="5181699"/>
          </a:xfrm>
          <a:prstGeom prst="rect">
            <a:avLst/>
          </a:prstGeom>
        </p:spPr>
      </p:pic>
      <p:sp>
        <p:nvSpPr>
          <p:cNvPr id="4" name="Parallelogram 2"/>
          <p:cNvSpPr/>
          <p:nvPr/>
        </p:nvSpPr>
        <p:spPr>
          <a:xfrm>
            <a:off x="1310481" y="-19050"/>
            <a:ext cx="13754100" cy="5181699"/>
          </a:xfrm>
          <a:custGeom>
            <a:avLst/>
            <a:gdLst>
              <a:gd name="connsiteX0" fmla="*/ 0 w 8356600"/>
              <a:gd name="connsiteY0" fmla="*/ 9271000 h 9271000"/>
              <a:gd name="connsiteX1" fmla="*/ 2978209 w 8356600"/>
              <a:gd name="connsiteY1" fmla="*/ 0 h 9271000"/>
              <a:gd name="connsiteX2" fmla="*/ 8356600 w 8356600"/>
              <a:gd name="connsiteY2" fmla="*/ 0 h 9271000"/>
              <a:gd name="connsiteX3" fmla="*/ 5378391 w 8356600"/>
              <a:gd name="connsiteY3" fmla="*/ 9271000 h 9271000"/>
              <a:gd name="connsiteX4" fmla="*/ 0 w 8356600"/>
              <a:gd name="connsiteY4" fmla="*/ 9271000 h 9271000"/>
              <a:gd name="connsiteX0" fmla="*/ 0 w 10744200"/>
              <a:gd name="connsiteY0" fmla="*/ 5486400 h 9271000"/>
              <a:gd name="connsiteX1" fmla="*/ 5365809 w 10744200"/>
              <a:gd name="connsiteY1" fmla="*/ 0 h 9271000"/>
              <a:gd name="connsiteX2" fmla="*/ 10744200 w 10744200"/>
              <a:gd name="connsiteY2" fmla="*/ 0 h 9271000"/>
              <a:gd name="connsiteX3" fmla="*/ 7765991 w 10744200"/>
              <a:gd name="connsiteY3" fmla="*/ 9271000 h 9271000"/>
              <a:gd name="connsiteX4" fmla="*/ 0 w 10744200"/>
              <a:gd name="connsiteY4" fmla="*/ 5486400 h 9271000"/>
              <a:gd name="connsiteX0" fmla="*/ 0 w 10744200"/>
              <a:gd name="connsiteY0" fmla="*/ 5486400 h 5537200"/>
              <a:gd name="connsiteX1" fmla="*/ 5365809 w 10744200"/>
              <a:gd name="connsiteY1" fmla="*/ 0 h 5537200"/>
              <a:gd name="connsiteX2" fmla="*/ 10744200 w 10744200"/>
              <a:gd name="connsiteY2" fmla="*/ 0 h 5537200"/>
              <a:gd name="connsiteX3" fmla="*/ 5924491 w 10744200"/>
              <a:gd name="connsiteY3" fmla="*/ 5537200 h 5537200"/>
              <a:gd name="connsiteX4" fmla="*/ 0 w 10744200"/>
              <a:gd name="connsiteY4" fmla="*/ 5486400 h 5537200"/>
              <a:gd name="connsiteX0" fmla="*/ 0 w 10744200"/>
              <a:gd name="connsiteY0" fmla="*/ 5486400 h 5511800"/>
              <a:gd name="connsiteX1" fmla="*/ 5365809 w 10744200"/>
              <a:gd name="connsiteY1" fmla="*/ 0 h 5511800"/>
              <a:gd name="connsiteX2" fmla="*/ 10744200 w 10744200"/>
              <a:gd name="connsiteY2" fmla="*/ 0 h 5511800"/>
              <a:gd name="connsiteX3" fmla="*/ 9315391 w 10744200"/>
              <a:gd name="connsiteY3" fmla="*/ 5511800 h 5511800"/>
              <a:gd name="connsiteX4" fmla="*/ 0 w 10744200"/>
              <a:gd name="connsiteY4" fmla="*/ 5486400 h 5511800"/>
              <a:gd name="connsiteX0" fmla="*/ 0 w 10744200"/>
              <a:gd name="connsiteY0" fmla="*/ 5486400 h 5486400"/>
              <a:gd name="connsiteX1" fmla="*/ 5365809 w 10744200"/>
              <a:gd name="connsiteY1" fmla="*/ 0 h 5486400"/>
              <a:gd name="connsiteX2" fmla="*/ 10744200 w 10744200"/>
              <a:gd name="connsiteY2" fmla="*/ 0 h 5486400"/>
              <a:gd name="connsiteX3" fmla="*/ 9315391 w 10744200"/>
              <a:gd name="connsiteY3" fmla="*/ 5473700 h 5486400"/>
              <a:gd name="connsiteX4" fmla="*/ 0 w 10744200"/>
              <a:gd name="connsiteY4" fmla="*/ 5486400 h 5486400"/>
              <a:gd name="connsiteX0" fmla="*/ 0 w 13195300"/>
              <a:gd name="connsiteY0" fmla="*/ 5511800 h 5511800"/>
              <a:gd name="connsiteX1" fmla="*/ 5365809 w 13195300"/>
              <a:gd name="connsiteY1" fmla="*/ 25400 h 5511800"/>
              <a:gd name="connsiteX2" fmla="*/ 13195300 w 13195300"/>
              <a:gd name="connsiteY2" fmla="*/ 0 h 5511800"/>
              <a:gd name="connsiteX3" fmla="*/ 9315391 w 13195300"/>
              <a:gd name="connsiteY3" fmla="*/ 5499100 h 5511800"/>
              <a:gd name="connsiteX4" fmla="*/ 0 w 13195300"/>
              <a:gd name="connsiteY4" fmla="*/ 5511800 h 5511800"/>
              <a:gd name="connsiteX0" fmla="*/ 0 w 14668500"/>
              <a:gd name="connsiteY0" fmla="*/ 5511800 h 5511800"/>
              <a:gd name="connsiteX1" fmla="*/ 5365809 w 14668500"/>
              <a:gd name="connsiteY1" fmla="*/ 25400 h 5511800"/>
              <a:gd name="connsiteX2" fmla="*/ 14668500 w 14668500"/>
              <a:gd name="connsiteY2" fmla="*/ 0 h 5511800"/>
              <a:gd name="connsiteX3" fmla="*/ 9315391 w 14668500"/>
              <a:gd name="connsiteY3" fmla="*/ 5499100 h 5511800"/>
              <a:gd name="connsiteX4" fmla="*/ 0 w 14668500"/>
              <a:gd name="connsiteY4" fmla="*/ 5511800 h 5511800"/>
              <a:gd name="connsiteX0" fmla="*/ 0 w 14668500"/>
              <a:gd name="connsiteY0" fmla="*/ 5511800 h 5512645"/>
              <a:gd name="connsiteX1" fmla="*/ 5365809 w 14668500"/>
              <a:gd name="connsiteY1" fmla="*/ 25400 h 5512645"/>
              <a:gd name="connsiteX2" fmla="*/ 14668500 w 14668500"/>
              <a:gd name="connsiteY2" fmla="*/ 0 h 5512645"/>
              <a:gd name="connsiteX3" fmla="*/ 9301846 w 14668500"/>
              <a:gd name="connsiteY3" fmla="*/ 5512645 h 5512645"/>
              <a:gd name="connsiteX4" fmla="*/ 0 w 14668500"/>
              <a:gd name="connsiteY4" fmla="*/ 5511800 h 5512645"/>
              <a:gd name="connsiteX0" fmla="*/ 0 w 14668500"/>
              <a:gd name="connsiteY0" fmla="*/ 5511800 h 5526189"/>
              <a:gd name="connsiteX1" fmla="*/ 5365809 w 14668500"/>
              <a:gd name="connsiteY1" fmla="*/ 25400 h 5526189"/>
              <a:gd name="connsiteX2" fmla="*/ 14668500 w 14668500"/>
              <a:gd name="connsiteY2" fmla="*/ 0 h 5526189"/>
              <a:gd name="connsiteX3" fmla="*/ 9301846 w 14668500"/>
              <a:gd name="connsiteY3" fmla="*/ 5526189 h 5526189"/>
              <a:gd name="connsiteX4" fmla="*/ 0 w 14668500"/>
              <a:gd name="connsiteY4" fmla="*/ 5511800 h 5526189"/>
              <a:gd name="connsiteX0" fmla="*/ 0 w 14668500"/>
              <a:gd name="connsiteY0" fmla="*/ 5511800 h 5526189"/>
              <a:gd name="connsiteX1" fmla="*/ 5365809 w 14668500"/>
              <a:gd name="connsiteY1" fmla="*/ 11856 h 5526189"/>
              <a:gd name="connsiteX2" fmla="*/ 14668500 w 14668500"/>
              <a:gd name="connsiteY2" fmla="*/ 0 h 5526189"/>
              <a:gd name="connsiteX3" fmla="*/ 9301846 w 14668500"/>
              <a:gd name="connsiteY3" fmla="*/ 5526189 h 5526189"/>
              <a:gd name="connsiteX4" fmla="*/ 0 w 14668500"/>
              <a:gd name="connsiteY4" fmla="*/ 5511800 h 55261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68500" h="5526189">
                <a:moveTo>
                  <a:pt x="0" y="5511800"/>
                </a:moveTo>
                <a:lnTo>
                  <a:pt x="5365809" y="11856"/>
                </a:lnTo>
                <a:lnTo>
                  <a:pt x="14668500" y="0"/>
                </a:lnTo>
                <a:lnTo>
                  <a:pt x="9301846" y="5526189"/>
                </a:lnTo>
                <a:lnTo>
                  <a:pt x="0" y="5511800"/>
                </a:lnTo>
                <a:close/>
              </a:path>
            </a:pathLst>
          </a:custGeom>
          <a:solidFill>
            <a:srgbClr val="48A286">
              <a:alpha val="6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Parallelogram 2"/>
          <p:cNvSpPr/>
          <p:nvPr/>
        </p:nvSpPr>
        <p:spPr>
          <a:xfrm>
            <a:off x="-7096919" y="-37309"/>
            <a:ext cx="13754100" cy="5181699"/>
          </a:xfrm>
          <a:custGeom>
            <a:avLst/>
            <a:gdLst>
              <a:gd name="connsiteX0" fmla="*/ 0 w 8356600"/>
              <a:gd name="connsiteY0" fmla="*/ 9271000 h 9271000"/>
              <a:gd name="connsiteX1" fmla="*/ 2978209 w 8356600"/>
              <a:gd name="connsiteY1" fmla="*/ 0 h 9271000"/>
              <a:gd name="connsiteX2" fmla="*/ 8356600 w 8356600"/>
              <a:gd name="connsiteY2" fmla="*/ 0 h 9271000"/>
              <a:gd name="connsiteX3" fmla="*/ 5378391 w 8356600"/>
              <a:gd name="connsiteY3" fmla="*/ 9271000 h 9271000"/>
              <a:gd name="connsiteX4" fmla="*/ 0 w 8356600"/>
              <a:gd name="connsiteY4" fmla="*/ 9271000 h 9271000"/>
              <a:gd name="connsiteX0" fmla="*/ 0 w 10744200"/>
              <a:gd name="connsiteY0" fmla="*/ 5486400 h 9271000"/>
              <a:gd name="connsiteX1" fmla="*/ 5365809 w 10744200"/>
              <a:gd name="connsiteY1" fmla="*/ 0 h 9271000"/>
              <a:gd name="connsiteX2" fmla="*/ 10744200 w 10744200"/>
              <a:gd name="connsiteY2" fmla="*/ 0 h 9271000"/>
              <a:gd name="connsiteX3" fmla="*/ 7765991 w 10744200"/>
              <a:gd name="connsiteY3" fmla="*/ 9271000 h 9271000"/>
              <a:gd name="connsiteX4" fmla="*/ 0 w 10744200"/>
              <a:gd name="connsiteY4" fmla="*/ 5486400 h 9271000"/>
              <a:gd name="connsiteX0" fmla="*/ 0 w 10744200"/>
              <a:gd name="connsiteY0" fmla="*/ 5486400 h 5537200"/>
              <a:gd name="connsiteX1" fmla="*/ 5365809 w 10744200"/>
              <a:gd name="connsiteY1" fmla="*/ 0 h 5537200"/>
              <a:gd name="connsiteX2" fmla="*/ 10744200 w 10744200"/>
              <a:gd name="connsiteY2" fmla="*/ 0 h 5537200"/>
              <a:gd name="connsiteX3" fmla="*/ 5924491 w 10744200"/>
              <a:gd name="connsiteY3" fmla="*/ 5537200 h 5537200"/>
              <a:gd name="connsiteX4" fmla="*/ 0 w 10744200"/>
              <a:gd name="connsiteY4" fmla="*/ 5486400 h 5537200"/>
              <a:gd name="connsiteX0" fmla="*/ 0 w 10744200"/>
              <a:gd name="connsiteY0" fmla="*/ 5486400 h 5511800"/>
              <a:gd name="connsiteX1" fmla="*/ 5365809 w 10744200"/>
              <a:gd name="connsiteY1" fmla="*/ 0 h 5511800"/>
              <a:gd name="connsiteX2" fmla="*/ 10744200 w 10744200"/>
              <a:gd name="connsiteY2" fmla="*/ 0 h 5511800"/>
              <a:gd name="connsiteX3" fmla="*/ 9315391 w 10744200"/>
              <a:gd name="connsiteY3" fmla="*/ 5511800 h 5511800"/>
              <a:gd name="connsiteX4" fmla="*/ 0 w 10744200"/>
              <a:gd name="connsiteY4" fmla="*/ 5486400 h 5511800"/>
              <a:gd name="connsiteX0" fmla="*/ 0 w 10744200"/>
              <a:gd name="connsiteY0" fmla="*/ 5486400 h 5486400"/>
              <a:gd name="connsiteX1" fmla="*/ 5365809 w 10744200"/>
              <a:gd name="connsiteY1" fmla="*/ 0 h 5486400"/>
              <a:gd name="connsiteX2" fmla="*/ 10744200 w 10744200"/>
              <a:gd name="connsiteY2" fmla="*/ 0 h 5486400"/>
              <a:gd name="connsiteX3" fmla="*/ 9315391 w 10744200"/>
              <a:gd name="connsiteY3" fmla="*/ 5473700 h 5486400"/>
              <a:gd name="connsiteX4" fmla="*/ 0 w 10744200"/>
              <a:gd name="connsiteY4" fmla="*/ 5486400 h 5486400"/>
              <a:gd name="connsiteX0" fmla="*/ 0 w 13195300"/>
              <a:gd name="connsiteY0" fmla="*/ 5511800 h 5511800"/>
              <a:gd name="connsiteX1" fmla="*/ 5365809 w 13195300"/>
              <a:gd name="connsiteY1" fmla="*/ 25400 h 5511800"/>
              <a:gd name="connsiteX2" fmla="*/ 13195300 w 13195300"/>
              <a:gd name="connsiteY2" fmla="*/ 0 h 5511800"/>
              <a:gd name="connsiteX3" fmla="*/ 9315391 w 13195300"/>
              <a:gd name="connsiteY3" fmla="*/ 5499100 h 5511800"/>
              <a:gd name="connsiteX4" fmla="*/ 0 w 13195300"/>
              <a:gd name="connsiteY4" fmla="*/ 5511800 h 5511800"/>
              <a:gd name="connsiteX0" fmla="*/ 0 w 14668500"/>
              <a:gd name="connsiteY0" fmla="*/ 5511800 h 5511800"/>
              <a:gd name="connsiteX1" fmla="*/ 5365809 w 14668500"/>
              <a:gd name="connsiteY1" fmla="*/ 25400 h 5511800"/>
              <a:gd name="connsiteX2" fmla="*/ 14668500 w 14668500"/>
              <a:gd name="connsiteY2" fmla="*/ 0 h 5511800"/>
              <a:gd name="connsiteX3" fmla="*/ 9315391 w 14668500"/>
              <a:gd name="connsiteY3" fmla="*/ 5499100 h 5511800"/>
              <a:gd name="connsiteX4" fmla="*/ 0 w 14668500"/>
              <a:gd name="connsiteY4" fmla="*/ 5511800 h 5511800"/>
              <a:gd name="connsiteX0" fmla="*/ 0 w 14668500"/>
              <a:gd name="connsiteY0" fmla="*/ 5511800 h 5512645"/>
              <a:gd name="connsiteX1" fmla="*/ 5365809 w 14668500"/>
              <a:gd name="connsiteY1" fmla="*/ 25400 h 5512645"/>
              <a:gd name="connsiteX2" fmla="*/ 14668500 w 14668500"/>
              <a:gd name="connsiteY2" fmla="*/ 0 h 5512645"/>
              <a:gd name="connsiteX3" fmla="*/ 9301846 w 14668500"/>
              <a:gd name="connsiteY3" fmla="*/ 5512645 h 5512645"/>
              <a:gd name="connsiteX4" fmla="*/ 0 w 14668500"/>
              <a:gd name="connsiteY4" fmla="*/ 5511800 h 5512645"/>
              <a:gd name="connsiteX0" fmla="*/ 0 w 14668500"/>
              <a:gd name="connsiteY0" fmla="*/ 5511800 h 5526189"/>
              <a:gd name="connsiteX1" fmla="*/ 5365809 w 14668500"/>
              <a:gd name="connsiteY1" fmla="*/ 25400 h 5526189"/>
              <a:gd name="connsiteX2" fmla="*/ 14668500 w 14668500"/>
              <a:gd name="connsiteY2" fmla="*/ 0 h 5526189"/>
              <a:gd name="connsiteX3" fmla="*/ 9301846 w 14668500"/>
              <a:gd name="connsiteY3" fmla="*/ 5526189 h 5526189"/>
              <a:gd name="connsiteX4" fmla="*/ 0 w 14668500"/>
              <a:gd name="connsiteY4" fmla="*/ 5511800 h 5526189"/>
              <a:gd name="connsiteX0" fmla="*/ 0 w 14668500"/>
              <a:gd name="connsiteY0" fmla="*/ 5511800 h 5526189"/>
              <a:gd name="connsiteX1" fmla="*/ 5365809 w 14668500"/>
              <a:gd name="connsiteY1" fmla="*/ 11856 h 5526189"/>
              <a:gd name="connsiteX2" fmla="*/ 14668500 w 14668500"/>
              <a:gd name="connsiteY2" fmla="*/ 0 h 5526189"/>
              <a:gd name="connsiteX3" fmla="*/ 9301846 w 14668500"/>
              <a:gd name="connsiteY3" fmla="*/ 5526189 h 5526189"/>
              <a:gd name="connsiteX4" fmla="*/ 0 w 14668500"/>
              <a:gd name="connsiteY4" fmla="*/ 5511800 h 55261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68500" h="5526189">
                <a:moveTo>
                  <a:pt x="0" y="5511800"/>
                </a:moveTo>
                <a:lnTo>
                  <a:pt x="5365809" y="11856"/>
                </a:lnTo>
                <a:lnTo>
                  <a:pt x="14668500" y="0"/>
                </a:lnTo>
                <a:lnTo>
                  <a:pt x="9301846" y="5526189"/>
                </a:lnTo>
                <a:lnTo>
                  <a:pt x="0" y="5511800"/>
                </a:lnTo>
                <a:close/>
              </a:path>
            </a:pathLst>
          </a:custGeom>
          <a:blipFill dpi="0" rotWithShape="1">
            <a:blip r:embed="rId3"/>
            <a:srcRect/>
            <a:stretch>
              <a:fillRect l="26000" r="-8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44"/>
          <p:cNvGrpSpPr>
            <a:grpSpLocks noChangeAspect="1"/>
          </p:cNvGrpSpPr>
          <p:nvPr/>
        </p:nvGrpSpPr>
        <p:grpSpPr bwMode="auto">
          <a:xfrm>
            <a:off x="39687" y="4133506"/>
            <a:ext cx="2092325" cy="1608137"/>
            <a:chOff x="2652" y="493"/>
            <a:chExt cx="1318" cy="1013"/>
          </a:xfrm>
          <a:solidFill>
            <a:srgbClr val="B03E8D">
              <a:alpha val="69804"/>
            </a:srgbClr>
          </a:solidFill>
        </p:grpSpPr>
        <p:sp>
          <p:nvSpPr>
            <p:cNvPr id="7" name="Freeform 45"/>
            <p:cNvSpPr>
              <a:spLocks/>
            </p:cNvSpPr>
            <p:nvPr/>
          </p:nvSpPr>
          <p:spPr bwMode="auto">
            <a:xfrm>
              <a:off x="3329" y="493"/>
              <a:ext cx="641" cy="1013"/>
            </a:xfrm>
            <a:custGeom>
              <a:avLst/>
              <a:gdLst>
                <a:gd name="T0" fmla="*/ 641 w 641"/>
                <a:gd name="T1" fmla="*/ 638 h 1013"/>
                <a:gd name="T2" fmla="*/ 641 w 641"/>
                <a:gd name="T3" fmla="*/ 1013 h 1013"/>
                <a:gd name="T4" fmla="*/ 0 w 641"/>
                <a:gd name="T5" fmla="*/ 374 h 1013"/>
                <a:gd name="T6" fmla="*/ 0 w 641"/>
                <a:gd name="T7" fmla="*/ 0 h 1013"/>
                <a:gd name="T8" fmla="*/ 641 w 641"/>
                <a:gd name="T9" fmla="*/ 638 h 1013"/>
              </a:gdLst>
              <a:ahLst/>
              <a:cxnLst>
                <a:cxn ang="0">
                  <a:pos x="T0" y="T1"/>
                </a:cxn>
                <a:cxn ang="0">
                  <a:pos x="T2" y="T3"/>
                </a:cxn>
                <a:cxn ang="0">
                  <a:pos x="T4" y="T5"/>
                </a:cxn>
                <a:cxn ang="0">
                  <a:pos x="T6" y="T7"/>
                </a:cxn>
                <a:cxn ang="0">
                  <a:pos x="T8" y="T9"/>
                </a:cxn>
              </a:cxnLst>
              <a:rect l="0" t="0" r="r" b="b"/>
              <a:pathLst>
                <a:path w="641" h="1013">
                  <a:moveTo>
                    <a:pt x="641" y="638"/>
                  </a:moveTo>
                  <a:lnTo>
                    <a:pt x="641" y="1013"/>
                  </a:lnTo>
                  <a:lnTo>
                    <a:pt x="0" y="374"/>
                  </a:lnTo>
                  <a:lnTo>
                    <a:pt x="0" y="0"/>
                  </a:lnTo>
                  <a:lnTo>
                    <a:pt x="641" y="6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46"/>
            <p:cNvSpPr>
              <a:spLocks/>
            </p:cNvSpPr>
            <p:nvPr/>
          </p:nvSpPr>
          <p:spPr bwMode="auto">
            <a:xfrm>
              <a:off x="2652" y="493"/>
              <a:ext cx="643" cy="1013"/>
            </a:xfrm>
            <a:custGeom>
              <a:avLst/>
              <a:gdLst>
                <a:gd name="T0" fmla="*/ 0 w 643"/>
                <a:gd name="T1" fmla="*/ 638 h 1013"/>
                <a:gd name="T2" fmla="*/ 0 w 643"/>
                <a:gd name="T3" fmla="*/ 1013 h 1013"/>
                <a:gd name="T4" fmla="*/ 643 w 643"/>
                <a:gd name="T5" fmla="*/ 374 h 1013"/>
                <a:gd name="T6" fmla="*/ 643 w 643"/>
                <a:gd name="T7" fmla="*/ 0 h 1013"/>
                <a:gd name="T8" fmla="*/ 0 w 643"/>
                <a:gd name="T9" fmla="*/ 638 h 1013"/>
              </a:gdLst>
              <a:ahLst/>
              <a:cxnLst>
                <a:cxn ang="0">
                  <a:pos x="T0" y="T1"/>
                </a:cxn>
                <a:cxn ang="0">
                  <a:pos x="T2" y="T3"/>
                </a:cxn>
                <a:cxn ang="0">
                  <a:pos x="T4" y="T5"/>
                </a:cxn>
                <a:cxn ang="0">
                  <a:pos x="T6" y="T7"/>
                </a:cxn>
                <a:cxn ang="0">
                  <a:pos x="T8" y="T9"/>
                </a:cxn>
              </a:cxnLst>
              <a:rect l="0" t="0" r="r" b="b"/>
              <a:pathLst>
                <a:path w="643" h="1013">
                  <a:moveTo>
                    <a:pt x="0" y="638"/>
                  </a:moveTo>
                  <a:lnTo>
                    <a:pt x="0" y="1013"/>
                  </a:lnTo>
                  <a:lnTo>
                    <a:pt x="643" y="374"/>
                  </a:lnTo>
                  <a:lnTo>
                    <a:pt x="643" y="0"/>
                  </a:lnTo>
                  <a:lnTo>
                    <a:pt x="0" y="6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9" name="Group 4"/>
          <p:cNvGrpSpPr>
            <a:grpSpLocks noChangeAspect="1"/>
          </p:cNvGrpSpPr>
          <p:nvPr/>
        </p:nvGrpSpPr>
        <p:grpSpPr bwMode="auto">
          <a:xfrm>
            <a:off x="6518801" y="324228"/>
            <a:ext cx="1447082" cy="264430"/>
            <a:chOff x="4933" y="2987"/>
            <a:chExt cx="695" cy="127"/>
          </a:xfrm>
          <a:solidFill>
            <a:schemeClr val="bg1"/>
          </a:solidFill>
        </p:grpSpPr>
        <p:sp>
          <p:nvSpPr>
            <p:cNvPr id="10" name="Freeform 9"/>
            <p:cNvSpPr>
              <a:spLocks/>
            </p:cNvSpPr>
            <p:nvPr/>
          </p:nvSpPr>
          <p:spPr bwMode="auto">
            <a:xfrm>
              <a:off x="5139" y="3002"/>
              <a:ext cx="57" cy="84"/>
            </a:xfrm>
            <a:custGeom>
              <a:avLst/>
              <a:gdLst>
                <a:gd name="T0" fmla="*/ 172 w 232"/>
                <a:gd name="T1" fmla="*/ 341 h 341"/>
                <a:gd name="T2" fmla="*/ 96 w 232"/>
                <a:gd name="T3" fmla="*/ 181 h 341"/>
                <a:gd name="T4" fmla="*/ 52 w 232"/>
                <a:gd name="T5" fmla="*/ 80 h 341"/>
                <a:gd name="T6" fmla="*/ 51 w 232"/>
                <a:gd name="T7" fmla="*/ 81 h 341"/>
                <a:gd name="T8" fmla="*/ 54 w 232"/>
                <a:gd name="T9" fmla="*/ 176 h 341"/>
                <a:gd name="T10" fmla="*/ 56 w 232"/>
                <a:gd name="T11" fmla="*/ 341 h 341"/>
                <a:gd name="T12" fmla="*/ 0 w 232"/>
                <a:gd name="T13" fmla="*/ 341 h 341"/>
                <a:gd name="T14" fmla="*/ 0 w 232"/>
                <a:gd name="T15" fmla="*/ 0 h 341"/>
                <a:gd name="T16" fmla="*/ 65 w 232"/>
                <a:gd name="T17" fmla="*/ 0 h 341"/>
                <a:gd name="T18" fmla="*/ 148 w 232"/>
                <a:gd name="T19" fmla="*/ 166 h 341"/>
                <a:gd name="T20" fmla="*/ 183 w 232"/>
                <a:gd name="T21" fmla="*/ 254 h 341"/>
                <a:gd name="T22" fmla="*/ 184 w 232"/>
                <a:gd name="T23" fmla="*/ 253 h 341"/>
                <a:gd name="T24" fmla="*/ 179 w 232"/>
                <a:gd name="T25" fmla="*/ 156 h 341"/>
                <a:gd name="T26" fmla="*/ 178 w 232"/>
                <a:gd name="T27" fmla="*/ 0 h 341"/>
                <a:gd name="T28" fmla="*/ 232 w 232"/>
                <a:gd name="T29" fmla="*/ 0 h 341"/>
                <a:gd name="T30" fmla="*/ 232 w 232"/>
                <a:gd name="T31" fmla="*/ 341 h 341"/>
                <a:gd name="T32" fmla="*/ 172 w 232"/>
                <a:gd name="T33"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2" h="341">
                  <a:moveTo>
                    <a:pt x="172" y="341"/>
                  </a:moveTo>
                  <a:cubicBezTo>
                    <a:pt x="96" y="181"/>
                    <a:pt x="96" y="181"/>
                    <a:pt x="96" y="181"/>
                  </a:cubicBezTo>
                  <a:cubicBezTo>
                    <a:pt x="77" y="143"/>
                    <a:pt x="59" y="100"/>
                    <a:pt x="52" y="80"/>
                  </a:cubicBezTo>
                  <a:cubicBezTo>
                    <a:pt x="51" y="81"/>
                    <a:pt x="51" y="81"/>
                    <a:pt x="51" y="81"/>
                  </a:cubicBezTo>
                  <a:cubicBezTo>
                    <a:pt x="53" y="110"/>
                    <a:pt x="54" y="146"/>
                    <a:pt x="54" y="176"/>
                  </a:cubicBezTo>
                  <a:cubicBezTo>
                    <a:pt x="56" y="341"/>
                    <a:pt x="56" y="341"/>
                    <a:pt x="56" y="341"/>
                  </a:cubicBezTo>
                  <a:cubicBezTo>
                    <a:pt x="0" y="341"/>
                    <a:pt x="0" y="341"/>
                    <a:pt x="0" y="341"/>
                  </a:cubicBezTo>
                  <a:cubicBezTo>
                    <a:pt x="0" y="0"/>
                    <a:pt x="0" y="0"/>
                    <a:pt x="0" y="0"/>
                  </a:cubicBezTo>
                  <a:cubicBezTo>
                    <a:pt x="65" y="0"/>
                    <a:pt x="65" y="0"/>
                    <a:pt x="65" y="0"/>
                  </a:cubicBezTo>
                  <a:cubicBezTo>
                    <a:pt x="148" y="166"/>
                    <a:pt x="148" y="166"/>
                    <a:pt x="148" y="166"/>
                  </a:cubicBezTo>
                  <a:cubicBezTo>
                    <a:pt x="163" y="198"/>
                    <a:pt x="178" y="239"/>
                    <a:pt x="183" y="254"/>
                  </a:cubicBezTo>
                  <a:cubicBezTo>
                    <a:pt x="184" y="253"/>
                    <a:pt x="184" y="253"/>
                    <a:pt x="184" y="253"/>
                  </a:cubicBezTo>
                  <a:cubicBezTo>
                    <a:pt x="183" y="236"/>
                    <a:pt x="179" y="187"/>
                    <a:pt x="179" y="156"/>
                  </a:cubicBezTo>
                  <a:cubicBezTo>
                    <a:pt x="178" y="0"/>
                    <a:pt x="178" y="0"/>
                    <a:pt x="178" y="0"/>
                  </a:cubicBezTo>
                  <a:cubicBezTo>
                    <a:pt x="232" y="0"/>
                    <a:pt x="232" y="0"/>
                    <a:pt x="232" y="0"/>
                  </a:cubicBezTo>
                  <a:cubicBezTo>
                    <a:pt x="232" y="341"/>
                    <a:pt x="232" y="341"/>
                    <a:pt x="232" y="341"/>
                  </a:cubicBezTo>
                  <a:lnTo>
                    <a:pt x="172" y="3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10"/>
            <p:cNvSpPr>
              <a:spLocks noEditPoints="1"/>
            </p:cNvSpPr>
            <p:nvPr/>
          </p:nvSpPr>
          <p:spPr bwMode="auto">
            <a:xfrm>
              <a:off x="5206" y="3023"/>
              <a:ext cx="51" cy="65"/>
            </a:xfrm>
            <a:custGeom>
              <a:avLst/>
              <a:gdLst>
                <a:gd name="T0" fmla="*/ 60 w 209"/>
                <a:gd name="T1" fmla="*/ 146 h 263"/>
                <a:gd name="T2" fmla="*/ 60 w 209"/>
                <a:gd name="T3" fmla="*/ 150 h 263"/>
                <a:gd name="T4" fmla="*/ 121 w 209"/>
                <a:gd name="T5" fmla="*/ 221 h 263"/>
                <a:gd name="T6" fmla="*/ 184 w 209"/>
                <a:gd name="T7" fmla="*/ 196 h 263"/>
                <a:gd name="T8" fmla="*/ 205 w 209"/>
                <a:gd name="T9" fmla="*/ 230 h 263"/>
                <a:gd name="T10" fmla="*/ 115 w 209"/>
                <a:gd name="T11" fmla="*/ 263 h 263"/>
                <a:gd name="T12" fmla="*/ 0 w 209"/>
                <a:gd name="T13" fmla="*/ 132 h 263"/>
                <a:gd name="T14" fmla="*/ 31 w 209"/>
                <a:gd name="T15" fmla="*/ 34 h 263"/>
                <a:gd name="T16" fmla="*/ 108 w 209"/>
                <a:gd name="T17" fmla="*/ 0 h 263"/>
                <a:gd name="T18" fmla="*/ 176 w 209"/>
                <a:gd name="T19" fmla="*/ 26 h 263"/>
                <a:gd name="T20" fmla="*/ 209 w 209"/>
                <a:gd name="T21" fmla="*/ 135 h 263"/>
                <a:gd name="T22" fmla="*/ 209 w 209"/>
                <a:gd name="T23" fmla="*/ 146 h 263"/>
                <a:gd name="T24" fmla="*/ 60 w 209"/>
                <a:gd name="T25" fmla="*/ 146 h 263"/>
                <a:gd name="T26" fmla="*/ 108 w 209"/>
                <a:gd name="T27" fmla="*/ 41 h 263"/>
                <a:gd name="T28" fmla="*/ 60 w 209"/>
                <a:gd name="T29" fmla="*/ 106 h 263"/>
                <a:gd name="T30" fmla="*/ 152 w 209"/>
                <a:gd name="T31" fmla="*/ 106 h 263"/>
                <a:gd name="T32" fmla="*/ 108 w 209"/>
                <a:gd name="T33" fmla="*/ 41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9" h="263">
                  <a:moveTo>
                    <a:pt x="60" y="146"/>
                  </a:moveTo>
                  <a:cubicBezTo>
                    <a:pt x="60" y="150"/>
                    <a:pt x="60" y="150"/>
                    <a:pt x="60" y="150"/>
                  </a:cubicBezTo>
                  <a:cubicBezTo>
                    <a:pt x="60" y="185"/>
                    <a:pt x="72" y="221"/>
                    <a:pt x="121" y="221"/>
                  </a:cubicBezTo>
                  <a:cubicBezTo>
                    <a:pt x="145" y="221"/>
                    <a:pt x="165" y="213"/>
                    <a:pt x="184" y="196"/>
                  </a:cubicBezTo>
                  <a:cubicBezTo>
                    <a:pt x="205" y="230"/>
                    <a:pt x="205" y="230"/>
                    <a:pt x="205" y="230"/>
                  </a:cubicBezTo>
                  <a:cubicBezTo>
                    <a:pt x="179" y="252"/>
                    <a:pt x="148" y="263"/>
                    <a:pt x="115" y="263"/>
                  </a:cubicBezTo>
                  <a:cubicBezTo>
                    <a:pt x="44" y="263"/>
                    <a:pt x="0" y="212"/>
                    <a:pt x="0" y="132"/>
                  </a:cubicBezTo>
                  <a:cubicBezTo>
                    <a:pt x="0" y="88"/>
                    <a:pt x="9" y="59"/>
                    <a:pt x="31" y="34"/>
                  </a:cubicBezTo>
                  <a:cubicBezTo>
                    <a:pt x="51" y="11"/>
                    <a:pt x="76" y="0"/>
                    <a:pt x="108" y="0"/>
                  </a:cubicBezTo>
                  <a:cubicBezTo>
                    <a:pt x="132" y="0"/>
                    <a:pt x="155" y="7"/>
                    <a:pt x="176" y="26"/>
                  </a:cubicBezTo>
                  <a:cubicBezTo>
                    <a:pt x="198" y="46"/>
                    <a:pt x="209" y="77"/>
                    <a:pt x="209" y="135"/>
                  </a:cubicBezTo>
                  <a:cubicBezTo>
                    <a:pt x="209" y="146"/>
                    <a:pt x="209" y="146"/>
                    <a:pt x="209" y="146"/>
                  </a:cubicBezTo>
                  <a:lnTo>
                    <a:pt x="60" y="146"/>
                  </a:lnTo>
                  <a:close/>
                  <a:moveTo>
                    <a:pt x="108" y="41"/>
                  </a:moveTo>
                  <a:cubicBezTo>
                    <a:pt x="77" y="41"/>
                    <a:pt x="60" y="66"/>
                    <a:pt x="60" y="106"/>
                  </a:cubicBezTo>
                  <a:cubicBezTo>
                    <a:pt x="152" y="106"/>
                    <a:pt x="152" y="106"/>
                    <a:pt x="152" y="106"/>
                  </a:cubicBezTo>
                  <a:cubicBezTo>
                    <a:pt x="152" y="66"/>
                    <a:pt x="135" y="41"/>
                    <a:pt x="108"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1"/>
            <p:cNvSpPr>
              <a:spLocks/>
            </p:cNvSpPr>
            <p:nvPr/>
          </p:nvSpPr>
          <p:spPr bwMode="auto">
            <a:xfrm>
              <a:off x="5263" y="3023"/>
              <a:ext cx="82" cy="63"/>
            </a:xfrm>
            <a:custGeom>
              <a:avLst/>
              <a:gdLst>
                <a:gd name="T0" fmla="*/ 265 w 335"/>
                <a:gd name="T1" fmla="*/ 255 h 255"/>
                <a:gd name="T2" fmla="*/ 214 w 335"/>
                <a:gd name="T3" fmla="*/ 255 h 255"/>
                <a:gd name="T4" fmla="*/ 183 w 335"/>
                <a:gd name="T5" fmla="*/ 140 h 255"/>
                <a:gd name="T6" fmla="*/ 167 w 335"/>
                <a:gd name="T7" fmla="*/ 72 h 255"/>
                <a:gd name="T8" fmla="*/ 166 w 335"/>
                <a:gd name="T9" fmla="*/ 72 h 255"/>
                <a:gd name="T10" fmla="*/ 149 w 335"/>
                <a:gd name="T11" fmla="*/ 143 h 255"/>
                <a:gd name="T12" fmla="*/ 119 w 335"/>
                <a:gd name="T13" fmla="*/ 255 h 255"/>
                <a:gd name="T14" fmla="*/ 69 w 335"/>
                <a:gd name="T15" fmla="*/ 255 h 255"/>
                <a:gd name="T16" fmla="*/ 0 w 335"/>
                <a:gd name="T17" fmla="*/ 8 h 255"/>
                <a:gd name="T18" fmla="*/ 54 w 335"/>
                <a:gd name="T19" fmla="*/ 0 h 255"/>
                <a:gd name="T20" fmla="*/ 81 w 335"/>
                <a:gd name="T21" fmla="*/ 121 h 255"/>
                <a:gd name="T22" fmla="*/ 94 w 335"/>
                <a:gd name="T23" fmla="*/ 187 h 255"/>
                <a:gd name="T24" fmla="*/ 96 w 335"/>
                <a:gd name="T25" fmla="*/ 187 h 255"/>
                <a:gd name="T26" fmla="*/ 110 w 335"/>
                <a:gd name="T27" fmla="*/ 120 h 255"/>
                <a:gd name="T28" fmla="*/ 142 w 335"/>
                <a:gd name="T29" fmla="*/ 4 h 255"/>
                <a:gd name="T30" fmla="*/ 195 w 335"/>
                <a:gd name="T31" fmla="*/ 4 h 255"/>
                <a:gd name="T32" fmla="*/ 224 w 335"/>
                <a:gd name="T33" fmla="*/ 117 h 255"/>
                <a:gd name="T34" fmla="*/ 239 w 335"/>
                <a:gd name="T35" fmla="*/ 188 h 255"/>
                <a:gd name="T36" fmla="*/ 241 w 335"/>
                <a:gd name="T37" fmla="*/ 188 h 255"/>
                <a:gd name="T38" fmla="*/ 253 w 335"/>
                <a:gd name="T39" fmla="*/ 121 h 255"/>
                <a:gd name="T40" fmla="*/ 279 w 335"/>
                <a:gd name="T41" fmla="*/ 4 h 255"/>
                <a:gd name="T42" fmla="*/ 335 w 335"/>
                <a:gd name="T43" fmla="*/ 4 h 255"/>
                <a:gd name="T44" fmla="*/ 265 w 335"/>
                <a:gd name="T45" fmla="*/ 255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35" h="255">
                  <a:moveTo>
                    <a:pt x="265" y="255"/>
                  </a:moveTo>
                  <a:cubicBezTo>
                    <a:pt x="214" y="255"/>
                    <a:pt x="214" y="255"/>
                    <a:pt x="214" y="255"/>
                  </a:cubicBezTo>
                  <a:cubicBezTo>
                    <a:pt x="183" y="140"/>
                    <a:pt x="183" y="140"/>
                    <a:pt x="183" y="140"/>
                  </a:cubicBezTo>
                  <a:cubicBezTo>
                    <a:pt x="175" y="111"/>
                    <a:pt x="167" y="72"/>
                    <a:pt x="167" y="72"/>
                  </a:cubicBezTo>
                  <a:cubicBezTo>
                    <a:pt x="166" y="72"/>
                    <a:pt x="166" y="72"/>
                    <a:pt x="166" y="72"/>
                  </a:cubicBezTo>
                  <a:cubicBezTo>
                    <a:pt x="166" y="72"/>
                    <a:pt x="162" y="97"/>
                    <a:pt x="149" y="143"/>
                  </a:cubicBezTo>
                  <a:cubicBezTo>
                    <a:pt x="119" y="255"/>
                    <a:pt x="119" y="255"/>
                    <a:pt x="119" y="255"/>
                  </a:cubicBezTo>
                  <a:cubicBezTo>
                    <a:pt x="69" y="255"/>
                    <a:pt x="69" y="255"/>
                    <a:pt x="69" y="255"/>
                  </a:cubicBezTo>
                  <a:cubicBezTo>
                    <a:pt x="0" y="8"/>
                    <a:pt x="0" y="8"/>
                    <a:pt x="0" y="8"/>
                  </a:cubicBezTo>
                  <a:cubicBezTo>
                    <a:pt x="54" y="0"/>
                    <a:pt x="54" y="0"/>
                    <a:pt x="54" y="0"/>
                  </a:cubicBezTo>
                  <a:cubicBezTo>
                    <a:pt x="81" y="121"/>
                    <a:pt x="81" y="121"/>
                    <a:pt x="81" y="121"/>
                  </a:cubicBezTo>
                  <a:cubicBezTo>
                    <a:pt x="88" y="153"/>
                    <a:pt x="94" y="187"/>
                    <a:pt x="94" y="187"/>
                  </a:cubicBezTo>
                  <a:cubicBezTo>
                    <a:pt x="96" y="187"/>
                    <a:pt x="96" y="187"/>
                    <a:pt x="96" y="187"/>
                  </a:cubicBezTo>
                  <a:cubicBezTo>
                    <a:pt x="96" y="187"/>
                    <a:pt x="101" y="154"/>
                    <a:pt x="110" y="120"/>
                  </a:cubicBezTo>
                  <a:cubicBezTo>
                    <a:pt x="142" y="4"/>
                    <a:pt x="142" y="4"/>
                    <a:pt x="142" y="4"/>
                  </a:cubicBezTo>
                  <a:cubicBezTo>
                    <a:pt x="195" y="4"/>
                    <a:pt x="195" y="4"/>
                    <a:pt x="195" y="4"/>
                  </a:cubicBezTo>
                  <a:cubicBezTo>
                    <a:pt x="224" y="117"/>
                    <a:pt x="224" y="117"/>
                    <a:pt x="224" y="117"/>
                  </a:cubicBezTo>
                  <a:cubicBezTo>
                    <a:pt x="234" y="157"/>
                    <a:pt x="239" y="188"/>
                    <a:pt x="239" y="188"/>
                  </a:cubicBezTo>
                  <a:cubicBezTo>
                    <a:pt x="241" y="188"/>
                    <a:pt x="241" y="188"/>
                    <a:pt x="241" y="188"/>
                  </a:cubicBezTo>
                  <a:cubicBezTo>
                    <a:pt x="241" y="188"/>
                    <a:pt x="247" y="150"/>
                    <a:pt x="253" y="121"/>
                  </a:cubicBezTo>
                  <a:cubicBezTo>
                    <a:pt x="279" y="4"/>
                    <a:pt x="279" y="4"/>
                    <a:pt x="279" y="4"/>
                  </a:cubicBezTo>
                  <a:cubicBezTo>
                    <a:pt x="335" y="4"/>
                    <a:pt x="335" y="4"/>
                    <a:pt x="335" y="4"/>
                  </a:cubicBezTo>
                  <a:lnTo>
                    <a:pt x="265" y="25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2"/>
            <p:cNvSpPr>
              <a:spLocks noEditPoints="1"/>
            </p:cNvSpPr>
            <p:nvPr/>
          </p:nvSpPr>
          <p:spPr bwMode="auto">
            <a:xfrm>
              <a:off x="5383" y="3002"/>
              <a:ext cx="57" cy="84"/>
            </a:xfrm>
            <a:custGeom>
              <a:avLst/>
              <a:gdLst>
                <a:gd name="T0" fmla="*/ 166 w 233"/>
                <a:gd name="T1" fmla="*/ 341 h 341"/>
                <a:gd name="T2" fmla="*/ 136 w 233"/>
                <a:gd name="T3" fmla="*/ 288 h 341"/>
                <a:gd name="T4" fmla="*/ 78 w 233"/>
                <a:gd name="T5" fmla="*/ 204 h 341"/>
                <a:gd name="T6" fmla="*/ 55 w 233"/>
                <a:gd name="T7" fmla="*/ 194 h 341"/>
                <a:gd name="T8" fmla="*/ 55 w 233"/>
                <a:gd name="T9" fmla="*/ 341 h 341"/>
                <a:gd name="T10" fmla="*/ 0 w 233"/>
                <a:gd name="T11" fmla="*/ 341 h 341"/>
                <a:gd name="T12" fmla="*/ 0 w 233"/>
                <a:gd name="T13" fmla="*/ 0 h 341"/>
                <a:gd name="T14" fmla="*/ 104 w 233"/>
                <a:gd name="T15" fmla="*/ 0 h 341"/>
                <a:gd name="T16" fmla="*/ 215 w 233"/>
                <a:gd name="T17" fmla="*/ 97 h 341"/>
                <a:gd name="T18" fmla="*/ 130 w 233"/>
                <a:gd name="T19" fmla="*/ 191 h 341"/>
                <a:gd name="T20" fmla="*/ 183 w 233"/>
                <a:gd name="T21" fmla="*/ 259 h 341"/>
                <a:gd name="T22" fmla="*/ 233 w 233"/>
                <a:gd name="T23" fmla="*/ 341 h 341"/>
                <a:gd name="T24" fmla="*/ 166 w 233"/>
                <a:gd name="T25" fmla="*/ 341 h 341"/>
                <a:gd name="T26" fmla="*/ 87 w 233"/>
                <a:gd name="T27" fmla="*/ 45 h 341"/>
                <a:gd name="T28" fmla="*/ 55 w 233"/>
                <a:gd name="T29" fmla="*/ 45 h 341"/>
                <a:gd name="T30" fmla="*/ 55 w 233"/>
                <a:gd name="T31" fmla="*/ 154 h 341"/>
                <a:gd name="T32" fmla="*/ 85 w 233"/>
                <a:gd name="T33" fmla="*/ 154 h 341"/>
                <a:gd name="T34" fmla="*/ 140 w 233"/>
                <a:gd name="T35" fmla="*/ 139 h 341"/>
                <a:gd name="T36" fmla="*/ 156 w 233"/>
                <a:gd name="T37" fmla="*/ 98 h 341"/>
                <a:gd name="T38" fmla="*/ 87 w 233"/>
                <a:gd name="T39" fmla="*/ 45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33" h="341">
                  <a:moveTo>
                    <a:pt x="166" y="341"/>
                  </a:moveTo>
                  <a:cubicBezTo>
                    <a:pt x="136" y="288"/>
                    <a:pt x="136" y="288"/>
                    <a:pt x="136" y="288"/>
                  </a:cubicBezTo>
                  <a:cubicBezTo>
                    <a:pt x="112" y="246"/>
                    <a:pt x="96" y="223"/>
                    <a:pt x="78" y="204"/>
                  </a:cubicBezTo>
                  <a:cubicBezTo>
                    <a:pt x="71" y="198"/>
                    <a:pt x="66" y="194"/>
                    <a:pt x="55" y="194"/>
                  </a:cubicBezTo>
                  <a:cubicBezTo>
                    <a:pt x="55" y="341"/>
                    <a:pt x="55" y="341"/>
                    <a:pt x="55" y="341"/>
                  </a:cubicBezTo>
                  <a:cubicBezTo>
                    <a:pt x="0" y="341"/>
                    <a:pt x="0" y="341"/>
                    <a:pt x="0" y="341"/>
                  </a:cubicBezTo>
                  <a:cubicBezTo>
                    <a:pt x="0" y="0"/>
                    <a:pt x="0" y="0"/>
                    <a:pt x="0" y="0"/>
                  </a:cubicBezTo>
                  <a:cubicBezTo>
                    <a:pt x="104" y="0"/>
                    <a:pt x="104" y="0"/>
                    <a:pt x="104" y="0"/>
                  </a:cubicBezTo>
                  <a:cubicBezTo>
                    <a:pt x="180" y="0"/>
                    <a:pt x="215" y="44"/>
                    <a:pt x="215" y="97"/>
                  </a:cubicBezTo>
                  <a:cubicBezTo>
                    <a:pt x="215" y="146"/>
                    <a:pt x="183" y="191"/>
                    <a:pt x="130" y="191"/>
                  </a:cubicBezTo>
                  <a:cubicBezTo>
                    <a:pt x="142" y="198"/>
                    <a:pt x="165" y="231"/>
                    <a:pt x="183" y="259"/>
                  </a:cubicBezTo>
                  <a:cubicBezTo>
                    <a:pt x="233" y="341"/>
                    <a:pt x="233" y="341"/>
                    <a:pt x="233" y="341"/>
                  </a:cubicBezTo>
                  <a:lnTo>
                    <a:pt x="166" y="341"/>
                  </a:lnTo>
                  <a:close/>
                  <a:moveTo>
                    <a:pt x="87" y="45"/>
                  </a:moveTo>
                  <a:cubicBezTo>
                    <a:pt x="55" y="45"/>
                    <a:pt x="55" y="45"/>
                    <a:pt x="55" y="45"/>
                  </a:cubicBezTo>
                  <a:cubicBezTo>
                    <a:pt x="55" y="154"/>
                    <a:pt x="55" y="154"/>
                    <a:pt x="55" y="154"/>
                  </a:cubicBezTo>
                  <a:cubicBezTo>
                    <a:pt x="85" y="154"/>
                    <a:pt x="85" y="154"/>
                    <a:pt x="85" y="154"/>
                  </a:cubicBezTo>
                  <a:cubicBezTo>
                    <a:pt x="114" y="154"/>
                    <a:pt x="130" y="150"/>
                    <a:pt x="140" y="139"/>
                  </a:cubicBezTo>
                  <a:cubicBezTo>
                    <a:pt x="150" y="130"/>
                    <a:pt x="156" y="116"/>
                    <a:pt x="156" y="98"/>
                  </a:cubicBezTo>
                  <a:cubicBezTo>
                    <a:pt x="156" y="63"/>
                    <a:pt x="137" y="45"/>
                    <a:pt x="87" y="4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13"/>
            <p:cNvSpPr>
              <a:spLocks noEditPoints="1"/>
            </p:cNvSpPr>
            <p:nvPr/>
          </p:nvSpPr>
          <p:spPr bwMode="auto">
            <a:xfrm>
              <a:off x="5444" y="3023"/>
              <a:ext cx="51" cy="65"/>
            </a:xfrm>
            <a:custGeom>
              <a:avLst/>
              <a:gdLst>
                <a:gd name="T0" fmla="*/ 60 w 209"/>
                <a:gd name="T1" fmla="*/ 146 h 263"/>
                <a:gd name="T2" fmla="*/ 60 w 209"/>
                <a:gd name="T3" fmla="*/ 150 h 263"/>
                <a:gd name="T4" fmla="*/ 121 w 209"/>
                <a:gd name="T5" fmla="*/ 221 h 263"/>
                <a:gd name="T6" fmla="*/ 184 w 209"/>
                <a:gd name="T7" fmla="*/ 196 h 263"/>
                <a:gd name="T8" fmla="*/ 205 w 209"/>
                <a:gd name="T9" fmla="*/ 230 h 263"/>
                <a:gd name="T10" fmla="*/ 115 w 209"/>
                <a:gd name="T11" fmla="*/ 263 h 263"/>
                <a:gd name="T12" fmla="*/ 0 w 209"/>
                <a:gd name="T13" fmla="*/ 132 h 263"/>
                <a:gd name="T14" fmla="*/ 31 w 209"/>
                <a:gd name="T15" fmla="*/ 34 h 263"/>
                <a:gd name="T16" fmla="*/ 108 w 209"/>
                <a:gd name="T17" fmla="*/ 0 h 263"/>
                <a:gd name="T18" fmla="*/ 176 w 209"/>
                <a:gd name="T19" fmla="*/ 26 h 263"/>
                <a:gd name="T20" fmla="*/ 209 w 209"/>
                <a:gd name="T21" fmla="*/ 135 h 263"/>
                <a:gd name="T22" fmla="*/ 209 w 209"/>
                <a:gd name="T23" fmla="*/ 146 h 263"/>
                <a:gd name="T24" fmla="*/ 60 w 209"/>
                <a:gd name="T25" fmla="*/ 146 h 263"/>
                <a:gd name="T26" fmla="*/ 108 w 209"/>
                <a:gd name="T27" fmla="*/ 41 h 263"/>
                <a:gd name="T28" fmla="*/ 60 w 209"/>
                <a:gd name="T29" fmla="*/ 106 h 263"/>
                <a:gd name="T30" fmla="*/ 153 w 209"/>
                <a:gd name="T31" fmla="*/ 106 h 263"/>
                <a:gd name="T32" fmla="*/ 108 w 209"/>
                <a:gd name="T33" fmla="*/ 41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9" h="263">
                  <a:moveTo>
                    <a:pt x="60" y="146"/>
                  </a:moveTo>
                  <a:cubicBezTo>
                    <a:pt x="60" y="150"/>
                    <a:pt x="60" y="150"/>
                    <a:pt x="60" y="150"/>
                  </a:cubicBezTo>
                  <a:cubicBezTo>
                    <a:pt x="60" y="185"/>
                    <a:pt x="73" y="221"/>
                    <a:pt x="121" y="221"/>
                  </a:cubicBezTo>
                  <a:cubicBezTo>
                    <a:pt x="145" y="221"/>
                    <a:pt x="165" y="213"/>
                    <a:pt x="184" y="196"/>
                  </a:cubicBezTo>
                  <a:cubicBezTo>
                    <a:pt x="205" y="230"/>
                    <a:pt x="205" y="230"/>
                    <a:pt x="205" y="230"/>
                  </a:cubicBezTo>
                  <a:cubicBezTo>
                    <a:pt x="179" y="252"/>
                    <a:pt x="149" y="263"/>
                    <a:pt x="115" y="263"/>
                  </a:cubicBezTo>
                  <a:cubicBezTo>
                    <a:pt x="44" y="263"/>
                    <a:pt x="0" y="212"/>
                    <a:pt x="0" y="132"/>
                  </a:cubicBezTo>
                  <a:cubicBezTo>
                    <a:pt x="0" y="88"/>
                    <a:pt x="9" y="59"/>
                    <a:pt x="31" y="34"/>
                  </a:cubicBezTo>
                  <a:cubicBezTo>
                    <a:pt x="51" y="11"/>
                    <a:pt x="76" y="0"/>
                    <a:pt x="108" y="0"/>
                  </a:cubicBezTo>
                  <a:cubicBezTo>
                    <a:pt x="132" y="0"/>
                    <a:pt x="155" y="7"/>
                    <a:pt x="176" y="26"/>
                  </a:cubicBezTo>
                  <a:cubicBezTo>
                    <a:pt x="198" y="46"/>
                    <a:pt x="209" y="77"/>
                    <a:pt x="209" y="135"/>
                  </a:cubicBezTo>
                  <a:cubicBezTo>
                    <a:pt x="209" y="146"/>
                    <a:pt x="209" y="146"/>
                    <a:pt x="209" y="146"/>
                  </a:cubicBezTo>
                  <a:lnTo>
                    <a:pt x="60" y="146"/>
                  </a:lnTo>
                  <a:close/>
                  <a:moveTo>
                    <a:pt x="108" y="41"/>
                  </a:moveTo>
                  <a:cubicBezTo>
                    <a:pt x="77" y="41"/>
                    <a:pt x="60" y="66"/>
                    <a:pt x="60" y="106"/>
                  </a:cubicBezTo>
                  <a:cubicBezTo>
                    <a:pt x="153" y="106"/>
                    <a:pt x="153" y="106"/>
                    <a:pt x="153" y="106"/>
                  </a:cubicBezTo>
                  <a:cubicBezTo>
                    <a:pt x="153" y="66"/>
                    <a:pt x="135" y="41"/>
                    <a:pt x="108"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4"/>
            <p:cNvSpPr>
              <a:spLocks/>
            </p:cNvSpPr>
            <p:nvPr/>
          </p:nvSpPr>
          <p:spPr bwMode="auto">
            <a:xfrm>
              <a:off x="5505" y="2997"/>
              <a:ext cx="23" cy="90"/>
            </a:xfrm>
            <a:custGeom>
              <a:avLst/>
              <a:gdLst>
                <a:gd name="T0" fmla="*/ 59 w 92"/>
                <a:gd name="T1" fmla="*/ 369 h 369"/>
                <a:gd name="T2" fmla="*/ 5 w 92"/>
                <a:gd name="T3" fmla="*/ 298 h 369"/>
                <a:gd name="T4" fmla="*/ 5 w 92"/>
                <a:gd name="T5" fmla="*/ 85 h 369"/>
                <a:gd name="T6" fmla="*/ 0 w 92"/>
                <a:gd name="T7" fmla="*/ 12 h 369"/>
                <a:gd name="T8" fmla="*/ 56 w 92"/>
                <a:gd name="T9" fmla="*/ 0 h 369"/>
                <a:gd name="T10" fmla="*/ 60 w 92"/>
                <a:gd name="T11" fmla="*/ 68 h 369"/>
                <a:gd name="T12" fmla="*/ 60 w 92"/>
                <a:gd name="T13" fmla="*/ 280 h 369"/>
                <a:gd name="T14" fmla="*/ 65 w 92"/>
                <a:gd name="T15" fmla="*/ 325 h 369"/>
                <a:gd name="T16" fmla="*/ 83 w 92"/>
                <a:gd name="T17" fmla="*/ 329 h 369"/>
                <a:gd name="T18" fmla="*/ 92 w 92"/>
                <a:gd name="T19" fmla="*/ 363 h 369"/>
                <a:gd name="T20" fmla="*/ 59 w 92"/>
                <a:gd name="T21" fmla="*/ 369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2" h="369">
                  <a:moveTo>
                    <a:pt x="59" y="369"/>
                  </a:moveTo>
                  <a:cubicBezTo>
                    <a:pt x="5" y="369"/>
                    <a:pt x="5" y="319"/>
                    <a:pt x="5" y="298"/>
                  </a:cubicBezTo>
                  <a:cubicBezTo>
                    <a:pt x="5" y="85"/>
                    <a:pt x="5" y="85"/>
                    <a:pt x="5" y="85"/>
                  </a:cubicBezTo>
                  <a:cubicBezTo>
                    <a:pt x="5" y="51"/>
                    <a:pt x="3" y="33"/>
                    <a:pt x="0" y="12"/>
                  </a:cubicBezTo>
                  <a:cubicBezTo>
                    <a:pt x="56" y="0"/>
                    <a:pt x="56" y="0"/>
                    <a:pt x="56" y="0"/>
                  </a:cubicBezTo>
                  <a:cubicBezTo>
                    <a:pt x="59" y="15"/>
                    <a:pt x="60" y="36"/>
                    <a:pt x="60" y="68"/>
                  </a:cubicBezTo>
                  <a:cubicBezTo>
                    <a:pt x="60" y="280"/>
                    <a:pt x="60" y="280"/>
                    <a:pt x="60" y="280"/>
                  </a:cubicBezTo>
                  <a:cubicBezTo>
                    <a:pt x="60" y="314"/>
                    <a:pt x="61" y="319"/>
                    <a:pt x="65" y="325"/>
                  </a:cubicBezTo>
                  <a:cubicBezTo>
                    <a:pt x="68" y="330"/>
                    <a:pt x="77" y="332"/>
                    <a:pt x="83" y="329"/>
                  </a:cubicBezTo>
                  <a:cubicBezTo>
                    <a:pt x="92" y="363"/>
                    <a:pt x="92" y="363"/>
                    <a:pt x="92" y="363"/>
                  </a:cubicBezTo>
                  <a:cubicBezTo>
                    <a:pt x="82" y="367"/>
                    <a:pt x="72" y="369"/>
                    <a:pt x="59" y="3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5"/>
            <p:cNvSpPr>
              <a:spLocks noEditPoints="1"/>
            </p:cNvSpPr>
            <p:nvPr/>
          </p:nvSpPr>
          <p:spPr bwMode="auto">
            <a:xfrm>
              <a:off x="5534" y="2998"/>
              <a:ext cx="18" cy="88"/>
            </a:xfrm>
            <a:custGeom>
              <a:avLst/>
              <a:gdLst>
                <a:gd name="T0" fmla="*/ 35 w 71"/>
                <a:gd name="T1" fmla="*/ 72 h 359"/>
                <a:gd name="T2" fmla="*/ 0 w 71"/>
                <a:gd name="T3" fmla="*/ 36 h 359"/>
                <a:gd name="T4" fmla="*/ 36 w 71"/>
                <a:gd name="T5" fmla="*/ 0 h 359"/>
                <a:gd name="T6" fmla="*/ 71 w 71"/>
                <a:gd name="T7" fmla="*/ 36 h 359"/>
                <a:gd name="T8" fmla="*/ 35 w 71"/>
                <a:gd name="T9" fmla="*/ 72 h 359"/>
                <a:gd name="T10" fmla="*/ 8 w 71"/>
                <a:gd name="T11" fmla="*/ 359 h 359"/>
                <a:gd name="T12" fmla="*/ 8 w 71"/>
                <a:gd name="T13" fmla="*/ 113 h 359"/>
                <a:gd name="T14" fmla="*/ 62 w 71"/>
                <a:gd name="T15" fmla="*/ 103 h 359"/>
                <a:gd name="T16" fmla="*/ 62 w 71"/>
                <a:gd name="T17" fmla="*/ 359 h 359"/>
                <a:gd name="T18" fmla="*/ 8 w 71"/>
                <a:gd name="T19" fmla="*/ 359 h 3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 h="359">
                  <a:moveTo>
                    <a:pt x="35" y="72"/>
                  </a:moveTo>
                  <a:cubicBezTo>
                    <a:pt x="15" y="72"/>
                    <a:pt x="0" y="56"/>
                    <a:pt x="0" y="36"/>
                  </a:cubicBezTo>
                  <a:cubicBezTo>
                    <a:pt x="0" y="16"/>
                    <a:pt x="16" y="0"/>
                    <a:pt x="36" y="0"/>
                  </a:cubicBezTo>
                  <a:cubicBezTo>
                    <a:pt x="55" y="0"/>
                    <a:pt x="71" y="16"/>
                    <a:pt x="71" y="36"/>
                  </a:cubicBezTo>
                  <a:cubicBezTo>
                    <a:pt x="71" y="56"/>
                    <a:pt x="55" y="72"/>
                    <a:pt x="35" y="72"/>
                  </a:cubicBezTo>
                  <a:close/>
                  <a:moveTo>
                    <a:pt x="8" y="359"/>
                  </a:moveTo>
                  <a:cubicBezTo>
                    <a:pt x="8" y="113"/>
                    <a:pt x="8" y="113"/>
                    <a:pt x="8" y="113"/>
                  </a:cubicBezTo>
                  <a:cubicBezTo>
                    <a:pt x="62" y="103"/>
                    <a:pt x="62" y="103"/>
                    <a:pt x="62" y="103"/>
                  </a:cubicBezTo>
                  <a:cubicBezTo>
                    <a:pt x="62" y="359"/>
                    <a:pt x="62" y="359"/>
                    <a:pt x="62" y="359"/>
                  </a:cubicBezTo>
                  <a:lnTo>
                    <a:pt x="8" y="35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6"/>
            <p:cNvSpPr>
              <a:spLocks/>
            </p:cNvSpPr>
            <p:nvPr/>
          </p:nvSpPr>
          <p:spPr bwMode="auto">
            <a:xfrm>
              <a:off x="5562" y="3023"/>
              <a:ext cx="46" cy="65"/>
            </a:xfrm>
            <a:custGeom>
              <a:avLst/>
              <a:gdLst>
                <a:gd name="T0" fmla="*/ 106 w 186"/>
                <a:gd name="T1" fmla="*/ 263 h 263"/>
                <a:gd name="T2" fmla="*/ 0 w 186"/>
                <a:gd name="T3" fmla="*/ 134 h 263"/>
                <a:gd name="T4" fmla="*/ 110 w 186"/>
                <a:gd name="T5" fmla="*/ 0 h 263"/>
                <a:gd name="T6" fmla="*/ 179 w 186"/>
                <a:gd name="T7" fmla="*/ 27 h 263"/>
                <a:gd name="T8" fmla="*/ 152 w 186"/>
                <a:gd name="T9" fmla="*/ 63 h 263"/>
                <a:gd name="T10" fmla="*/ 110 w 186"/>
                <a:gd name="T11" fmla="*/ 44 h 263"/>
                <a:gd name="T12" fmla="*/ 70 w 186"/>
                <a:gd name="T13" fmla="*/ 69 h 263"/>
                <a:gd name="T14" fmla="*/ 60 w 186"/>
                <a:gd name="T15" fmla="*/ 139 h 263"/>
                <a:gd name="T16" fmla="*/ 77 w 186"/>
                <a:gd name="T17" fmla="*/ 207 h 263"/>
                <a:gd name="T18" fmla="*/ 110 w 186"/>
                <a:gd name="T19" fmla="*/ 221 h 263"/>
                <a:gd name="T20" fmla="*/ 160 w 186"/>
                <a:gd name="T21" fmla="*/ 196 h 263"/>
                <a:gd name="T22" fmla="*/ 186 w 186"/>
                <a:gd name="T23" fmla="*/ 230 h 263"/>
                <a:gd name="T24" fmla="*/ 106 w 186"/>
                <a:gd name="T25" fmla="*/ 263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6" h="263">
                  <a:moveTo>
                    <a:pt x="106" y="263"/>
                  </a:moveTo>
                  <a:cubicBezTo>
                    <a:pt x="38" y="263"/>
                    <a:pt x="0" y="215"/>
                    <a:pt x="0" y="134"/>
                  </a:cubicBezTo>
                  <a:cubicBezTo>
                    <a:pt x="0" y="43"/>
                    <a:pt x="54" y="0"/>
                    <a:pt x="110" y="0"/>
                  </a:cubicBezTo>
                  <a:cubicBezTo>
                    <a:pt x="137" y="0"/>
                    <a:pt x="157" y="6"/>
                    <a:pt x="179" y="27"/>
                  </a:cubicBezTo>
                  <a:cubicBezTo>
                    <a:pt x="152" y="63"/>
                    <a:pt x="152" y="63"/>
                    <a:pt x="152" y="63"/>
                  </a:cubicBezTo>
                  <a:cubicBezTo>
                    <a:pt x="137" y="50"/>
                    <a:pt x="124" y="44"/>
                    <a:pt x="110" y="44"/>
                  </a:cubicBezTo>
                  <a:cubicBezTo>
                    <a:pt x="93" y="44"/>
                    <a:pt x="78" y="53"/>
                    <a:pt x="70" y="69"/>
                  </a:cubicBezTo>
                  <a:cubicBezTo>
                    <a:pt x="63" y="84"/>
                    <a:pt x="60" y="108"/>
                    <a:pt x="60" y="139"/>
                  </a:cubicBezTo>
                  <a:cubicBezTo>
                    <a:pt x="60" y="173"/>
                    <a:pt x="65" y="195"/>
                    <a:pt x="77" y="207"/>
                  </a:cubicBezTo>
                  <a:cubicBezTo>
                    <a:pt x="85" y="216"/>
                    <a:pt x="97" y="221"/>
                    <a:pt x="110" y="221"/>
                  </a:cubicBezTo>
                  <a:cubicBezTo>
                    <a:pt x="127" y="221"/>
                    <a:pt x="144" y="213"/>
                    <a:pt x="160" y="196"/>
                  </a:cubicBezTo>
                  <a:cubicBezTo>
                    <a:pt x="186" y="230"/>
                    <a:pt x="186" y="230"/>
                    <a:pt x="186" y="230"/>
                  </a:cubicBezTo>
                  <a:cubicBezTo>
                    <a:pt x="163" y="252"/>
                    <a:pt x="139" y="263"/>
                    <a:pt x="106" y="2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7"/>
            <p:cNvSpPr>
              <a:spLocks noEditPoints="1"/>
            </p:cNvSpPr>
            <p:nvPr/>
          </p:nvSpPr>
          <p:spPr bwMode="auto">
            <a:xfrm>
              <a:off x="5610" y="3069"/>
              <a:ext cx="18" cy="18"/>
            </a:xfrm>
            <a:custGeom>
              <a:avLst/>
              <a:gdLst>
                <a:gd name="T0" fmla="*/ 36 w 73"/>
                <a:gd name="T1" fmla="*/ 74 h 74"/>
                <a:gd name="T2" fmla="*/ 0 w 73"/>
                <a:gd name="T3" fmla="*/ 37 h 74"/>
                <a:gd name="T4" fmla="*/ 36 w 73"/>
                <a:gd name="T5" fmla="*/ 0 h 74"/>
                <a:gd name="T6" fmla="*/ 73 w 73"/>
                <a:gd name="T7" fmla="*/ 37 h 74"/>
                <a:gd name="T8" fmla="*/ 36 w 73"/>
                <a:gd name="T9" fmla="*/ 74 h 74"/>
                <a:gd name="T10" fmla="*/ 36 w 73"/>
                <a:gd name="T11" fmla="*/ 8 h 74"/>
                <a:gd name="T12" fmla="*/ 8 w 73"/>
                <a:gd name="T13" fmla="*/ 37 h 74"/>
                <a:gd name="T14" fmla="*/ 36 w 73"/>
                <a:gd name="T15" fmla="*/ 67 h 74"/>
                <a:gd name="T16" fmla="*/ 64 w 73"/>
                <a:gd name="T17" fmla="*/ 37 h 74"/>
                <a:gd name="T18" fmla="*/ 36 w 73"/>
                <a:gd name="T19" fmla="*/ 8 h 74"/>
                <a:gd name="T20" fmla="*/ 43 w 73"/>
                <a:gd name="T21" fmla="*/ 57 h 74"/>
                <a:gd name="T22" fmla="*/ 40 w 73"/>
                <a:gd name="T23" fmla="*/ 51 h 74"/>
                <a:gd name="T24" fmla="*/ 33 w 73"/>
                <a:gd name="T25" fmla="*/ 40 h 74"/>
                <a:gd name="T26" fmla="*/ 31 w 73"/>
                <a:gd name="T27" fmla="*/ 40 h 74"/>
                <a:gd name="T28" fmla="*/ 31 w 73"/>
                <a:gd name="T29" fmla="*/ 57 h 74"/>
                <a:gd name="T30" fmla="*/ 23 w 73"/>
                <a:gd name="T31" fmla="*/ 57 h 74"/>
                <a:gd name="T32" fmla="*/ 23 w 73"/>
                <a:gd name="T33" fmla="*/ 16 h 74"/>
                <a:gd name="T34" fmla="*/ 39 w 73"/>
                <a:gd name="T35" fmla="*/ 16 h 74"/>
                <a:gd name="T36" fmla="*/ 51 w 73"/>
                <a:gd name="T37" fmla="*/ 28 h 74"/>
                <a:gd name="T38" fmla="*/ 42 w 73"/>
                <a:gd name="T39" fmla="*/ 40 h 74"/>
                <a:gd name="T40" fmla="*/ 43 w 73"/>
                <a:gd name="T41" fmla="*/ 41 h 74"/>
                <a:gd name="T42" fmla="*/ 53 w 73"/>
                <a:gd name="T43" fmla="*/ 57 h 74"/>
                <a:gd name="T44" fmla="*/ 43 w 73"/>
                <a:gd name="T45" fmla="*/ 57 h 74"/>
                <a:gd name="T46" fmla="*/ 39 w 73"/>
                <a:gd name="T47" fmla="*/ 23 h 74"/>
                <a:gd name="T48" fmla="*/ 34 w 73"/>
                <a:gd name="T49" fmla="*/ 23 h 74"/>
                <a:gd name="T50" fmla="*/ 31 w 73"/>
                <a:gd name="T51" fmla="*/ 23 h 74"/>
                <a:gd name="T52" fmla="*/ 31 w 73"/>
                <a:gd name="T53" fmla="*/ 34 h 74"/>
                <a:gd name="T54" fmla="*/ 34 w 73"/>
                <a:gd name="T55" fmla="*/ 34 h 74"/>
                <a:gd name="T56" fmla="*/ 40 w 73"/>
                <a:gd name="T57" fmla="*/ 33 h 74"/>
                <a:gd name="T58" fmla="*/ 42 w 73"/>
                <a:gd name="T59" fmla="*/ 28 h 74"/>
                <a:gd name="T60" fmla="*/ 39 w 73"/>
                <a:gd name="T61" fmla="*/ 23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3" h="74">
                  <a:moveTo>
                    <a:pt x="36" y="74"/>
                  </a:moveTo>
                  <a:cubicBezTo>
                    <a:pt x="16" y="74"/>
                    <a:pt x="0" y="58"/>
                    <a:pt x="0" y="37"/>
                  </a:cubicBezTo>
                  <a:cubicBezTo>
                    <a:pt x="0" y="17"/>
                    <a:pt x="16" y="0"/>
                    <a:pt x="36" y="0"/>
                  </a:cubicBezTo>
                  <a:cubicBezTo>
                    <a:pt x="56" y="0"/>
                    <a:pt x="73" y="17"/>
                    <a:pt x="73" y="37"/>
                  </a:cubicBezTo>
                  <a:cubicBezTo>
                    <a:pt x="73" y="58"/>
                    <a:pt x="56" y="74"/>
                    <a:pt x="36" y="74"/>
                  </a:cubicBezTo>
                  <a:close/>
                  <a:moveTo>
                    <a:pt x="36" y="8"/>
                  </a:moveTo>
                  <a:cubicBezTo>
                    <a:pt x="21" y="8"/>
                    <a:pt x="8" y="21"/>
                    <a:pt x="8" y="37"/>
                  </a:cubicBezTo>
                  <a:cubicBezTo>
                    <a:pt x="8" y="53"/>
                    <a:pt x="21" y="67"/>
                    <a:pt x="36" y="67"/>
                  </a:cubicBezTo>
                  <a:cubicBezTo>
                    <a:pt x="52" y="67"/>
                    <a:pt x="64" y="53"/>
                    <a:pt x="64" y="37"/>
                  </a:cubicBezTo>
                  <a:cubicBezTo>
                    <a:pt x="64" y="21"/>
                    <a:pt x="52" y="8"/>
                    <a:pt x="36" y="8"/>
                  </a:cubicBezTo>
                  <a:close/>
                  <a:moveTo>
                    <a:pt x="43" y="57"/>
                  </a:moveTo>
                  <a:cubicBezTo>
                    <a:pt x="42" y="55"/>
                    <a:pt x="41" y="53"/>
                    <a:pt x="40" y="51"/>
                  </a:cubicBezTo>
                  <a:cubicBezTo>
                    <a:pt x="36" y="43"/>
                    <a:pt x="34" y="41"/>
                    <a:pt x="33" y="40"/>
                  </a:cubicBezTo>
                  <a:cubicBezTo>
                    <a:pt x="32" y="40"/>
                    <a:pt x="32" y="40"/>
                    <a:pt x="31" y="40"/>
                  </a:cubicBezTo>
                  <a:cubicBezTo>
                    <a:pt x="31" y="57"/>
                    <a:pt x="31" y="57"/>
                    <a:pt x="31" y="57"/>
                  </a:cubicBezTo>
                  <a:cubicBezTo>
                    <a:pt x="23" y="57"/>
                    <a:pt x="23" y="57"/>
                    <a:pt x="23" y="57"/>
                  </a:cubicBezTo>
                  <a:cubicBezTo>
                    <a:pt x="23" y="16"/>
                    <a:pt x="23" y="16"/>
                    <a:pt x="23" y="16"/>
                  </a:cubicBezTo>
                  <a:cubicBezTo>
                    <a:pt x="39" y="16"/>
                    <a:pt x="39" y="16"/>
                    <a:pt x="39" y="16"/>
                  </a:cubicBezTo>
                  <a:cubicBezTo>
                    <a:pt x="46" y="16"/>
                    <a:pt x="51" y="21"/>
                    <a:pt x="51" y="28"/>
                  </a:cubicBezTo>
                  <a:cubicBezTo>
                    <a:pt x="51" y="34"/>
                    <a:pt x="47" y="39"/>
                    <a:pt x="42" y="40"/>
                  </a:cubicBezTo>
                  <a:cubicBezTo>
                    <a:pt x="42" y="40"/>
                    <a:pt x="43" y="41"/>
                    <a:pt x="43" y="41"/>
                  </a:cubicBezTo>
                  <a:cubicBezTo>
                    <a:pt x="46" y="44"/>
                    <a:pt x="53" y="57"/>
                    <a:pt x="53" y="57"/>
                  </a:cubicBezTo>
                  <a:lnTo>
                    <a:pt x="43" y="57"/>
                  </a:lnTo>
                  <a:close/>
                  <a:moveTo>
                    <a:pt x="39" y="23"/>
                  </a:moveTo>
                  <a:cubicBezTo>
                    <a:pt x="38" y="23"/>
                    <a:pt x="36" y="23"/>
                    <a:pt x="34" y="23"/>
                  </a:cubicBezTo>
                  <a:cubicBezTo>
                    <a:pt x="31" y="23"/>
                    <a:pt x="31" y="23"/>
                    <a:pt x="31" y="23"/>
                  </a:cubicBezTo>
                  <a:cubicBezTo>
                    <a:pt x="31" y="34"/>
                    <a:pt x="31" y="34"/>
                    <a:pt x="31" y="34"/>
                  </a:cubicBezTo>
                  <a:cubicBezTo>
                    <a:pt x="34" y="34"/>
                    <a:pt x="34" y="34"/>
                    <a:pt x="34" y="34"/>
                  </a:cubicBezTo>
                  <a:cubicBezTo>
                    <a:pt x="38" y="34"/>
                    <a:pt x="39" y="34"/>
                    <a:pt x="40" y="33"/>
                  </a:cubicBezTo>
                  <a:cubicBezTo>
                    <a:pt x="41" y="32"/>
                    <a:pt x="42" y="30"/>
                    <a:pt x="42" y="28"/>
                  </a:cubicBezTo>
                  <a:cubicBezTo>
                    <a:pt x="42" y="26"/>
                    <a:pt x="41" y="24"/>
                    <a:pt x="39"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8"/>
            <p:cNvSpPr>
              <a:spLocks noEditPoints="1"/>
            </p:cNvSpPr>
            <p:nvPr/>
          </p:nvSpPr>
          <p:spPr bwMode="auto">
            <a:xfrm>
              <a:off x="4933" y="2987"/>
              <a:ext cx="164" cy="127"/>
            </a:xfrm>
            <a:custGeom>
              <a:avLst/>
              <a:gdLst>
                <a:gd name="T0" fmla="*/ 311 w 668"/>
                <a:gd name="T1" fmla="*/ 516 h 516"/>
                <a:gd name="T2" fmla="*/ 29 w 668"/>
                <a:gd name="T3" fmla="*/ 326 h 516"/>
                <a:gd name="T4" fmla="*/ 287 w 668"/>
                <a:gd name="T5" fmla="*/ 10 h 516"/>
                <a:gd name="T6" fmla="*/ 371 w 668"/>
                <a:gd name="T7" fmla="*/ 0 h 516"/>
                <a:gd name="T8" fmla="*/ 653 w 668"/>
                <a:gd name="T9" fmla="*/ 190 h 516"/>
                <a:gd name="T10" fmla="*/ 600 w 668"/>
                <a:gd name="T11" fmla="*/ 387 h 516"/>
                <a:gd name="T12" fmla="*/ 395 w 668"/>
                <a:gd name="T13" fmla="*/ 507 h 516"/>
                <a:gd name="T14" fmla="*/ 311 w 668"/>
                <a:gd name="T15" fmla="*/ 516 h 516"/>
                <a:gd name="T16" fmla="*/ 371 w 668"/>
                <a:gd name="T17" fmla="*/ 16 h 516"/>
                <a:gd name="T18" fmla="*/ 290 w 668"/>
                <a:gd name="T19" fmla="*/ 24 h 516"/>
                <a:gd name="T20" fmla="*/ 44 w 668"/>
                <a:gd name="T21" fmla="*/ 323 h 516"/>
                <a:gd name="T22" fmla="*/ 311 w 668"/>
                <a:gd name="T23" fmla="*/ 501 h 516"/>
                <a:gd name="T24" fmla="*/ 392 w 668"/>
                <a:gd name="T25" fmla="*/ 492 h 516"/>
                <a:gd name="T26" fmla="*/ 588 w 668"/>
                <a:gd name="T27" fmla="*/ 377 h 516"/>
                <a:gd name="T28" fmla="*/ 638 w 668"/>
                <a:gd name="T29" fmla="*/ 194 h 516"/>
                <a:gd name="T30" fmla="*/ 371 w 668"/>
                <a:gd name="T31" fmla="*/ 16 h 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68" h="516">
                  <a:moveTo>
                    <a:pt x="311" y="516"/>
                  </a:moveTo>
                  <a:cubicBezTo>
                    <a:pt x="170" y="516"/>
                    <a:pt x="54" y="438"/>
                    <a:pt x="29" y="326"/>
                  </a:cubicBezTo>
                  <a:cubicBezTo>
                    <a:pt x="0" y="189"/>
                    <a:pt x="115" y="47"/>
                    <a:pt x="287" y="10"/>
                  </a:cubicBezTo>
                  <a:cubicBezTo>
                    <a:pt x="315" y="4"/>
                    <a:pt x="344" y="0"/>
                    <a:pt x="371" y="0"/>
                  </a:cubicBezTo>
                  <a:cubicBezTo>
                    <a:pt x="513" y="0"/>
                    <a:pt x="629" y="79"/>
                    <a:pt x="653" y="190"/>
                  </a:cubicBezTo>
                  <a:cubicBezTo>
                    <a:pt x="668" y="257"/>
                    <a:pt x="649" y="327"/>
                    <a:pt x="600" y="387"/>
                  </a:cubicBezTo>
                  <a:cubicBezTo>
                    <a:pt x="551" y="446"/>
                    <a:pt x="478" y="489"/>
                    <a:pt x="395" y="507"/>
                  </a:cubicBezTo>
                  <a:cubicBezTo>
                    <a:pt x="367" y="513"/>
                    <a:pt x="339" y="516"/>
                    <a:pt x="311" y="516"/>
                  </a:cubicBezTo>
                  <a:close/>
                  <a:moveTo>
                    <a:pt x="371" y="16"/>
                  </a:moveTo>
                  <a:cubicBezTo>
                    <a:pt x="345" y="16"/>
                    <a:pt x="317" y="19"/>
                    <a:pt x="290" y="24"/>
                  </a:cubicBezTo>
                  <a:cubicBezTo>
                    <a:pt x="127" y="60"/>
                    <a:pt x="16" y="194"/>
                    <a:pt x="44" y="323"/>
                  </a:cubicBezTo>
                  <a:cubicBezTo>
                    <a:pt x="67" y="428"/>
                    <a:pt x="177" y="501"/>
                    <a:pt x="311" y="501"/>
                  </a:cubicBezTo>
                  <a:cubicBezTo>
                    <a:pt x="338" y="501"/>
                    <a:pt x="365" y="498"/>
                    <a:pt x="392" y="492"/>
                  </a:cubicBezTo>
                  <a:cubicBezTo>
                    <a:pt x="472" y="475"/>
                    <a:pt x="541" y="434"/>
                    <a:pt x="588" y="377"/>
                  </a:cubicBezTo>
                  <a:cubicBezTo>
                    <a:pt x="634" y="321"/>
                    <a:pt x="652" y="256"/>
                    <a:pt x="638" y="194"/>
                  </a:cubicBezTo>
                  <a:cubicBezTo>
                    <a:pt x="616" y="89"/>
                    <a:pt x="506" y="16"/>
                    <a:pt x="371"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9"/>
            <p:cNvSpPr>
              <a:spLocks noEditPoints="1"/>
            </p:cNvSpPr>
            <p:nvPr/>
          </p:nvSpPr>
          <p:spPr bwMode="auto">
            <a:xfrm>
              <a:off x="4978" y="3006"/>
              <a:ext cx="90" cy="91"/>
            </a:xfrm>
            <a:custGeom>
              <a:avLst/>
              <a:gdLst>
                <a:gd name="T0" fmla="*/ 183 w 367"/>
                <a:gd name="T1" fmla="*/ 368 h 368"/>
                <a:gd name="T2" fmla="*/ 0 w 367"/>
                <a:gd name="T3" fmla="*/ 184 h 368"/>
                <a:gd name="T4" fmla="*/ 183 w 367"/>
                <a:gd name="T5" fmla="*/ 0 h 368"/>
                <a:gd name="T6" fmla="*/ 367 w 367"/>
                <a:gd name="T7" fmla="*/ 184 h 368"/>
                <a:gd name="T8" fmla="*/ 183 w 367"/>
                <a:gd name="T9" fmla="*/ 368 h 368"/>
                <a:gd name="T10" fmla="*/ 183 w 367"/>
                <a:gd name="T11" fmla="*/ 15 h 368"/>
                <a:gd name="T12" fmla="*/ 15 w 367"/>
                <a:gd name="T13" fmla="*/ 184 h 368"/>
                <a:gd name="T14" fmla="*/ 183 w 367"/>
                <a:gd name="T15" fmla="*/ 352 h 368"/>
                <a:gd name="T16" fmla="*/ 352 w 367"/>
                <a:gd name="T17" fmla="*/ 184 h 368"/>
                <a:gd name="T18" fmla="*/ 183 w 367"/>
                <a:gd name="T19" fmla="*/ 15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7" h="368">
                  <a:moveTo>
                    <a:pt x="183" y="368"/>
                  </a:moveTo>
                  <a:cubicBezTo>
                    <a:pt x="82" y="368"/>
                    <a:pt x="0" y="285"/>
                    <a:pt x="0" y="184"/>
                  </a:cubicBezTo>
                  <a:cubicBezTo>
                    <a:pt x="0" y="82"/>
                    <a:pt x="82" y="0"/>
                    <a:pt x="183" y="0"/>
                  </a:cubicBezTo>
                  <a:cubicBezTo>
                    <a:pt x="285" y="0"/>
                    <a:pt x="367" y="82"/>
                    <a:pt x="367" y="184"/>
                  </a:cubicBezTo>
                  <a:cubicBezTo>
                    <a:pt x="367" y="285"/>
                    <a:pt x="285" y="368"/>
                    <a:pt x="183" y="368"/>
                  </a:cubicBezTo>
                  <a:close/>
                  <a:moveTo>
                    <a:pt x="183" y="15"/>
                  </a:moveTo>
                  <a:cubicBezTo>
                    <a:pt x="90" y="15"/>
                    <a:pt x="15" y="91"/>
                    <a:pt x="15" y="184"/>
                  </a:cubicBezTo>
                  <a:cubicBezTo>
                    <a:pt x="15" y="277"/>
                    <a:pt x="90" y="352"/>
                    <a:pt x="183" y="352"/>
                  </a:cubicBezTo>
                  <a:cubicBezTo>
                    <a:pt x="277" y="352"/>
                    <a:pt x="352" y="277"/>
                    <a:pt x="352" y="184"/>
                  </a:cubicBezTo>
                  <a:cubicBezTo>
                    <a:pt x="352" y="91"/>
                    <a:pt x="277" y="15"/>
                    <a:pt x="183"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20"/>
            <p:cNvSpPr>
              <a:spLocks noEditPoints="1"/>
            </p:cNvSpPr>
            <p:nvPr/>
          </p:nvSpPr>
          <p:spPr bwMode="auto">
            <a:xfrm>
              <a:off x="4988" y="3022"/>
              <a:ext cx="57" cy="57"/>
            </a:xfrm>
            <a:custGeom>
              <a:avLst/>
              <a:gdLst>
                <a:gd name="T0" fmla="*/ 115 w 230"/>
                <a:gd name="T1" fmla="*/ 230 h 230"/>
                <a:gd name="T2" fmla="*/ 0 w 230"/>
                <a:gd name="T3" fmla="*/ 115 h 230"/>
                <a:gd name="T4" fmla="*/ 115 w 230"/>
                <a:gd name="T5" fmla="*/ 0 h 230"/>
                <a:gd name="T6" fmla="*/ 230 w 230"/>
                <a:gd name="T7" fmla="*/ 115 h 230"/>
                <a:gd name="T8" fmla="*/ 115 w 230"/>
                <a:gd name="T9" fmla="*/ 230 h 230"/>
                <a:gd name="T10" fmla="*/ 115 w 230"/>
                <a:gd name="T11" fmla="*/ 16 h 230"/>
                <a:gd name="T12" fmla="*/ 16 w 230"/>
                <a:gd name="T13" fmla="*/ 115 h 230"/>
                <a:gd name="T14" fmla="*/ 115 w 230"/>
                <a:gd name="T15" fmla="*/ 215 h 230"/>
                <a:gd name="T16" fmla="*/ 215 w 230"/>
                <a:gd name="T17" fmla="*/ 115 h 230"/>
                <a:gd name="T18" fmla="*/ 115 w 230"/>
                <a:gd name="T19" fmla="*/ 16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0" h="230">
                  <a:moveTo>
                    <a:pt x="115" y="230"/>
                  </a:moveTo>
                  <a:cubicBezTo>
                    <a:pt x="52" y="230"/>
                    <a:pt x="0" y="179"/>
                    <a:pt x="0" y="115"/>
                  </a:cubicBezTo>
                  <a:cubicBezTo>
                    <a:pt x="0" y="52"/>
                    <a:pt x="52" y="0"/>
                    <a:pt x="115" y="0"/>
                  </a:cubicBezTo>
                  <a:cubicBezTo>
                    <a:pt x="179" y="0"/>
                    <a:pt x="230" y="52"/>
                    <a:pt x="230" y="115"/>
                  </a:cubicBezTo>
                  <a:cubicBezTo>
                    <a:pt x="230" y="179"/>
                    <a:pt x="179" y="230"/>
                    <a:pt x="115" y="230"/>
                  </a:cubicBezTo>
                  <a:close/>
                  <a:moveTo>
                    <a:pt x="115" y="16"/>
                  </a:moveTo>
                  <a:cubicBezTo>
                    <a:pt x="60" y="16"/>
                    <a:pt x="16" y="60"/>
                    <a:pt x="16" y="115"/>
                  </a:cubicBezTo>
                  <a:cubicBezTo>
                    <a:pt x="16" y="170"/>
                    <a:pt x="60" y="215"/>
                    <a:pt x="115" y="215"/>
                  </a:cubicBezTo>
                  <a:cubicBezTo>
                    <a:pt x="170" y="215"/>
                    <a:pt x="215" y="170"/>
                    <a:pt x="215" y="115"/>
                  </a:cubicBezTo>
                  <a:cubicBezTo>
                    <a:pt x="215" y="60"/>
                    <a:pt x="170" y="16"/>
                    <a:pt x="115"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22" name="Picture 21"/>
          <p:cNvPicPr>
            <a:picLocks noChangeAspect="1"/>
          </p:cNvPicPr>
          <p:nvPr/>
        </p:nvPicPr>
        <p:blipFill>
          <a:blip r:embed="rId4"/>
          <a:stretch>
            <a:fillRect/>
          </a:stretch>
        </p:blipFill>
        <p:spPr>
          <a:xfrm>
            <a:off x="359327" y="399185"/>
            <a:ext cx="2339361" cy="2962553"/>
          </a:xfrm>
          <a:prstGeom prst="rect">
            <a:avLst/>
          </a:prstGeom>
        </p:spPr>
      </p:pic>
      <p:sp>
        <p:nvSpPr>
          <p:cNvPr id="24" name="Text Placeholder 31"/>
          <p:cNvSpPr txBox="1">
            <a:spLocks/>
          </p:cNvSpPr>
          <p:nvPr/>
        </p:nvSpPr>
        <p:spPr>
          <a:xfrm>
            <a:off x="3743792" y="3610424"/>
            <a:ext cx="5924551" cy="457200"/>
          </a:xfrm>
          <a:prstGeom prst="rect">
            <a:avLst/>
          </a:prstGeom>
        </p:spPr>
        <p:txBody>
          <a:bodyPr vert="horz" wrap="square" lIns="0" tIns="0" rIns="0" bIns="0" anchor="b" anchorCtr="0">
            <a:noAutofit/>
          </a:bodyPr>
          <a:lstStyle>
            <a:lvl1pPr marL="0" indent="0" algn="l" defTabSz="914400" rtl="0" eaLnBrk="1" latinLnBrk="0" hangingPunct="1">
              <a:lnSpc>
                <a:spcPct val="80000"/>
              </a:lnSpc>
              <a:spcBef>
                <a:spcPts val="1000"/>
              </a:spcBef>
              <a:buFontTx/>
              <a:buNone/>
              <a:defRPr sz="4267" b="1" kern="1200" spc="-180" baseline="0">
                <a:solidFill>
                  <a:srgbClr val="348798"/>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6000" spc="-60" dirty="0" smtClean="0">
                <a:solidFill>
                  <a:schemeClr val="bg1"/>
                </a:solidFill>
                <a:latin typeface="Gotham Book" pitchFamily="50" charset="0"/>
                <a:cs typeface="Gotham Book" pitchFamily="50" charset="0"/>
              </a:rPr>
              <a:t>THANK YOU</a:t>
            </a:r>
            <a:endParaRPr lang="en-US" sz="6000" spc="-60" dirty="0">
              <a:solidFill>
                <a:schemeClr val="bg1"/>
              </a:solidFill>
              <a:latin typeface="Gotham Book" pitchFamily="50" charset="0"/>
              <a:cs typeface="Gotham Book" pitchFamily="50" charset="0"/>
            </a:endParaRPr>
          </a:p>
        </p:txBody>
      </p:sp>
    </p:spTree>
    <p:extLst>
      <p:ext uri="{BB962C8B-B14F-4D97-AF65-F5344CB8AC3E}">
        <p14:creationId xmlns:p14="http://schemas.microsoft.com/office/powerpoint/2010/main" val="1079437217"/>
      </p:ext>
    </p:extLst>
  </p:cSld>
  <p:clrMapOvr>
    <a:masterClrMapping/>
  </p:clrMapOvr>
  <mc:AlternateContent xmlns:mc="http://schemas.openxmlformats.org/markup-compatibility/2006" xmlns:p14="http://schemas.microsoft.com/office/powerpoint/2010/main">
    <mc:Choice Requires="p14">
      <p:transition spd="slow" p14:dur="1750">
        <p:fade thruBlk="1"/>
      </p:transition>
    </mc:Choice>
    <mc:Fallback xmlns="">
      <p:transition spd="slow">
        <p:fade thruBlk="1"/>
      </p:transition>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p:cNvSpPr>
            <a:spLocks noGrp="1"/>
          </p:cNvSpPr>
          <p:nvPr>
            <p:ph type="body" sz="quarter" idx="13"/>
          </p:nvPr>
        </p:nvSpPr>
        <p:spPr/>
        <p:txBody>
          <a:bodyPr/>
          <a:lstStyle/>
          <a:p>
            <a:r>
              <a:rPr lang="en-US" dirty="0" smtClean="0"/>
              <a:t>We’ve </a:t>
            </a:r>
            <a:r>
              <a:rPr lang="en-US" dirty="0"/>
              <a:t>Come a Long Way…</a:t>
            </a:r>
          </a:p>
        </p:txBody>
      </p:sp>
      <p:grpSp>
        <p:nvGrpSpPr>
          <p:cNvPr id="63" name="Group 62"/>
          <p:cNvGrpSpPr/>
          <p:nvPr/>
        </p:nvGrpSpPr>
        <p:grpSpPr>
          <a:xfrm>
            <a:off x="3365822" y="1671035"/>
            <a:ext cx="2006763" cy="2148506"/>
            <a:chOff x="3337560" y="1682388"/>
            <a:chExt cx="1777994" cy="1903575"/>
          </a:xfrm>
        </p:grpSpPr>
        <p:grpSp>
          <p:nvGrpSpPr>
            <p:cNvPr id="24" name="Group 23"/>
            <p:cNvGrpSpPr/>
            <p:nvPr/>
          </p:nvGrpSpPr>
          <p:grpSpPr>
            <a:xfrm>
              <a:off x="3359560" y="1682388"/>
              <a:ext cx="1741840" cy="1741840"/>
              <a:chOff x="3350664" y="1682388"/>
              <a:chExt cx="1741840" cy="1741840"/>
            </a:xfrm>
            <a:solidFill>
              <a:schemeClr val="accent1"/>
            </a:solidFill>
          </p:grpSpPr>
          <p:sp>
            <p:nvSpPr>
              <p:cNvPr id="13" name="Oval 12"/>
              <p:cNvSpPr/>
              <p:nvPr/>
            </p:nvSpPr>
            <p:spPr>
              <a:xfrm>
                <a:off x="3350664" y="1682388"/>
                <a:ext cx="1741840" cy="1741840"/>
              </a:xfrm>
              <a:prstGeom prst="ellipse">
                <a:avLst/>
              </a:prstGeom>
              <a:gradFill flip="none" rotWithShape="1">
                <a:gsLst>
                  <a:gs pos="62000">
                    <a:srgbClr val="277FC1"/>
                  </a:gs>
                  <a:gs pos="0">
                    <a:srgbClr val="469BDA"/>
                  </a:gs>
                </a:gsLst>
                <a:lin ang="4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 Placeholder 2"/>
              <p:cNvSpPr txBox="1">
                <a:spLocks/>
              </p:cNvSpPr>
              <p:nvPr/>
            </p:nvSpPr>
            <p:spPr>
              <a:xfrm>
                <a:off x="3717302" y="1916274"/>
                <a:ext cx="966446" cy="311724"/>
              </a:xfrm>
              <a:prstGeom prst="rect">
                <a:avLst/>
              </a:prstGeom>
              <a:noFill/>
            </p:spPr>
            <p:txBody>
              <a:bodyPr vert="horz"/>
              <a:lstStyle>
                <a:lvl1pPr marL="171450" indent="-171450" algn="l" defTabSz="685800" rtl="0" eaLnBrk="1" latinLnBrk="0" hangingPunct="1">
                  <a:lnSpc>
                    <a:spcPct val="90000"/>
                  </a:lnSpc>
                  <a:spcBef>
                    <a:spcPts val="750"/>
                  </a:spcBef>
                  <a:buClr>
                    <a:schemeClr val="accent2"/>
                  </a:buClr>
                  <a:buSzPct val="80000"/>
                  <a:buFont typeface="Wingdings" panose="05000000000000000000" pitchFamily="2" charset="2"/>
                  <a:buChar char="§"/>
                  <a:defRPr sz="1800" kern="1200" spc="0">
                    <a:solidFill>
                      <a:srgbClr val="53585F"/>
                    </a:solidFill>
                    <a:latin typeface="+mn-lt"/>
                    <a:ea typeface="+mn-ea"/>
                    <a:cs typeface="+mn-cs"/>
                  </a:defRPr>
                </a:lvl1pPr>
                <a:lvl2pPr marL="285750" indent="-157163" algn="l" defTabSz="685800" rtl="0" eaLnBrk="1" latinLnBrk="0" hangingPunct="1">
                  <a:lnSpc>
                    <a:spcPct val="90000"/>
                  </a:lnSpc>
                  <a:spcBef>
                    <a:spcPts val="375"/>
                  </a:spcBef>
                  <a:buClr>
                    <a:schemeClr val="accent2"/>
                  </a:buClr>
                  <a:buSzPct val="80000"/>
                  <a:buFont typeface="Wingdings" panose="05000000000000000000" pitchFamily="2" charset="2"/>
                  <a:buChar char="§"/>
                  <a:defRPr sz="1350" kern="1200" spc="0">
                    <a:solidFill>
                      <a:srgbClr val="53585F"/>
                    </a:solidFill>
                    <a:latin typeface="+mn-lt"/>
                    <a:ea typeface="+mn-ea"/>
                    <a:cs typeface="+mn-cs"/>
                  </a:defRPr>
                </a:lvl2pPr>
                <a:lvl3pPr marL="388144" indent="-130969" algn="l" defTabSz="685800" rtl="0" eaLnBrk="1" latinLnBrk="0" hangingPunct="1">
                  <a:lnSpc>
                    <a:spcPct val="90000"/>
                  </a:lnSpc>
                  <a:spcBef>
                    <a:spcPts val="375"/>
                  </a:spcBef>
                  <a:buClr>
                    <a:schemeClr val="accent2"/>
                  </a:buClr>
                  <a:buSzPct val="80000"/>
                  <a:buFont typeface="Wingdings" panose="05000000000000000000" pitchFamily="2" charset="2"/>
                  <a:buChar char="§"/>
                  <a:defRPr sz="1200" kern="1200" spc="0">
                    <a:solidFill>
                      <a:srgbClr val="53585F"/>
                    </a:solidFill>
                    <a:latin typeface="+mn-lt"/>
                    <a:ea typeface="+mn-ea"/>
                    <a:cs typeface="+mn-cs"/>
                  </a:defRPr>
                </a:lvl3pPr>
                <a:lvl4pPr marL="514350" indent="-128588" algn="l" defTabSz="685800" rtl="0" eaLnBrk="1" latinLnBrk="0" hangingPunct="1">
                  <a:lnSpc>
                    <a:spcPct val="90000"/>
                  </a:lnSpc>
                  <a:spcBef>
                    <a:spcPts val="375"/>
                  </a:spcBef>
                  <a:buClr>
                    <a:schemeClr val="accent2"/>
                  </a:buClr>
                  <a:buSzPct val="80000"/>
                  <a:buFont typeface="Wingdings" panose="05000000000000000000" pitchFamily="2" charset="2"/>
                  <a:buChar char="§"/>
                  <a:defRPr sz="1050" kern="1200" spc="0">
                    <a:solidFill>
                      <a:srgbClr val="53585F"/>
                    </a:solidFill>
                    <a:latin typeface="+mn-lt"/>
                    <a:ea typeface="+mn-ea"/>
                    <a:cs typeface="+mn-cs"/>
                  </a:defRPr>
                </a:lvl4pPr>
                <a:lvl5pPr marL="645319" indent="-130969" algn="l" defTabSz="685800" rtl="0" eaLnBrk="1" latinLnBrk="0" hangingPunct="1">
                  <a:lnSpc>
                    <a:spcPct val="90000"/>
                  </a:lnSpc>
                  <a:spcBef>
                    <a:spcPts val="375"/>
                  </a:spcBef>
                  <a:buClr>
                    <a:schemeClr val="accent2"/>
                  </a:buClr>
                  <a:buSzPct val="80000"/>
                  <a:buFont typeface="Wingdings" panose="05000000000000000000" pitchFamily="2" charset="2"/>
                  <a:buChar char="§"/>
                  <a:defRPr sz="900" kern="1200" spc="0">
                    <a:solidFill>
                      <a:srgbClr val="53585F"/>
                    </a:solidFill>
                    <a:latin typeface="+mn-lt"/>
                    <a:ea typeface="+mn-ea"/>
                    <a:cs typeface="+mn-cs"/>
                  </a:defRPr>
                </a:lvl5pPr>
                <a:lvl6pPr marL="709910" indent="-66973" algn="l" defTabSz="685800" rtl="0" eaLnBrk="1" latinLnBrk="0" hangingPunct="1">
                  <a:lnSpc>
                    <a:spcPct val="90000"/>
                  </a:lnSpc>
                  <a:spcBef>
                    <a:spcPts val="375"/>
                  </a:spcBef>
                  <a:buFont typeface="Arial" panose="020B0604020202020204" pitchFamily="34" charset="0"/>
                  <a:buNone/>
                  <a:defRPr sz="788"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400" b="1" dirty="0" smtClean="0">
                    <a:solidFill>
                      <a:schemeClr val="bg1"/>
                    </a:solidFill>
                  </a:rPr>
                  <a:t>2015</a:t>
                </a:r>
                <a:endParaRPr lang="en-US" sz="2400" dirty="0" smtClean="0">
                  <a:solidFill>
                    <a:schemeClr val="bg1"/>
                  </a:solidFill>
                </a:endParaRPr>
              </a:p>
            </p:txBody>
          </p:sp>
        </p:grpSp>
        <p:sp>
          <p:nvSpPr>
            <p:cNvPr id="54" name="Rectangle 53"/>
            <p:cNvSpPr/>
            <p:nvPr/>
          </p:nvSpPr>
          <p:spPr>
            <a:xfrm>
              <a:off x="3337560" y="2304320"/>
              <a:ext cx="1777994" cy="1281643"/>
            </a:xfrm>
            <a:prstGeom prst="rect">
              <a:avLst/>
            </a:prstGeom>
          </p:spPr>
          <p:txBody>
            <a:bodyPr wrap="square">
              <a:spAutoFit/>
            </a:bodyPr>
            <a:lstStyle/>
            <a:p>
              <a:pPr algn="ctr"/>
              <a:r>
                <a:rPr lang="en-US" sz="1100" dirty="0">
                  <a:solidFill>
                    <a:schemeClr val="bg1"/>
                  </a:solidFill>
                </a:rPr>
                <a:t>Products: 7</a:t>
              </a:r>
            </a:p>
            <a:p>
              <a:pPr algn="ctr"/>
              <a:r>
                <a:rPr lang="en-US" sz="1100" dirty="0">
                  <a:solidFill>
                    <a:schemeClr val="bg1"/>
                  </a:solidFill>
                </a:rPr>
                <a:t>Revenue: $100M</a:t>
              </a:r>
            </a:p>
            <a:p>
              <a:pPr algn="ctr"/>
              <a:r>
                <a:rPr lang="en-US" sz="1100" dirty="0">
                  <a:solidFill>
                    <a:schemeClr val="bg1"/>
                  </a:solidFill>
                </a:rPr>
                <a:t>Paying customers: 11k+</a:t>
              </a:r>
            </a:p>
            <a:p>
              <a:pPr algn="ctr"/>
              <a:r>
                <a:rPr lang="en-US" sz="1100" dirty="0">
                  <a:solidFill>
                    <a:schemeClr val="bg1"/>
                  </a:solidFill>
                </a:rPr>
                <a:t>Office square feet: 145k</a:t>
              </a:r>
            </a:p>
            <a:p>
              <a:pPr algn="ctr"/>
              <a:r>
                <a:rPr lang="en-US" sz="1100" dirty="0">
                  <a:solidFill>
                    <a:schemeClr val="bg1"/>
                  </a:solidFill>
                </a:rPr>
                <a:t>6 offices</a:t>
              </a:r>
              <a:br>
                <a:rPr lang="en-US" sz="1100" dirty="0">
                  <a:solidFill>
                    <a:schemeClr val="bg1"/>
                  </a:solidFill>
                </a:rPr>
              </a:br>
              <a:r>
                <a:rPr lang="en-US" sz="1100" dirty="0">
                  <a:solidFill>
                    <a:schemeClr val="bg1"/>
                  </a:solidFill>
                </a:rPr>
                <a:t>Employees: 600+</a:t>
              </a:r>
            </a:p>
            <a:p>
              <a:pPr algn="ctr"/>
              <a:endParaRPr lang="en-US" sz="1100" dirty="0">
                <a:solidFill>
                  <a:schemeClr val="bg1"/>
                </a:solidFill>
              </a:endParaRPr>
            </a:p>
            <a:p>
              <a:pPr algn="ctr"/>
              <a:endParaRPr lang="en-US" sz="1100" dirty="0">
                <a:solidFill>
                  <a:schemeClr val="bg1"/>
                </a:solidFill>
              </a:endParaRPr>
            </a:p>
          </p:txBody>
        </p:sp>
      </p:grpSp>
      <p:grpSp>
        <p:nvGrpSpPr>
          <p:cNvPr id="91" name="Group 90"/>
          <p:cNvGrpSpPr/>
          <p:nvPr/>
        </p:nvGrpSpPr>
        <p:grpSpPr>
          <a:xfrm>
            <a:off x="1242551" y="2711165"/>
            <a:ext cx="2103120" cy="1969770"/>
            <a:chOff x="534676" y="2638567"/>
            <a:chExt cx="2103120" cy="1969770"/>
          </a:xfrm>
        </p:grpSpPr>
        <p:sp>
          <p:nvSpPr>
            <p:cNvPr id="15" name="Text Placeholder 2"/>
            <p:cNvSpPr txBox="1">
              <a:spLocks/>
            </p:cNvSpPr>
            <p:nvPr/>
          </p:nvSpPr>
          <p:spPr>
            <a:xfrm>
              <a:off x="1068076" y="2852100"/>
              <a:ext cx="966446" cy="311724"/>
            </a:xfrm>
            <a:prstGeom prst="rect">
              <a:avLst/>
            </a:prstGeom>
          </p:spPr>
          <p:txBody>
            <a:bodyPr vert="horz"/>
            <a:lstStyle>
              <a:lvl1pPr marL="171450" indent="-171450" algn="l" defTabSz="685800" rtl="0" eaLnBrk="1" latinLnBrk="0" hangingPunct="1">
                <a:lnSpc>
                  <a:spcPct val="90000"/>
                </a:lnSpc>
                <a:spcBef>
                  <a:spcPts val="750"/>
                </a:spcBef>
                <a:buClr>
                  <a:schemeClr val="accent2"/>
                </a:buClr>
                <a:buSzPct val="80000"/>
                <a:buFont typeface="Wingdings" panose="05000000000000000000" pitchFamily="2" charset="2"/>
                <a:buChar char="§"/>
                <a:defRPr sz="1800" kern="1200" spc="0">
                  <a:solidFill>
                    <a:srgbClr val="53585F"/>
                  </a:solidFill>
                  <a:latin typeface="+mn-lt"/>
                  <a:ea typeface="+mn-ea"/>
                  <a:cs typeface="+mn-cs"/>
                </a:defRPr>
              </a:lvl1pPr>
              <a:lvl2pPr marL="285750" indent="-157163" algn="l" defTabSz="685800" rtl="0" eaLnBrk="1" latinLnBrk="0" hangingPunct="1">
                <a:lnSpc>
                  <a:spcPct val="90000"/>
                </a:lnSpc>
                <a:spcBef>
                  <a:spcPts val="375"/>
                </a:spcBef>
                <a:buClr>
                  <a:schemeClr val="accent2"/>
                </a:buClr>
                <a:buSzPct val="80000"/>
                <a:buFont typeface="Wingdings" panose="05000000000000000000" pitchFamily="2" charset="2"/>
                <a:buChar char="§"/>
                <a:defRPr sz="1350" kern="1200" spc="0">
                  <a:solidFill>
                    <a:srgbClr val="53585F"/>
                  </a:solidFill>
                  <a:latin typeface="+mn-lt"/>
                  <a:ea typeface="+mn-ea"/>
                  <a:cs typeface="+mn-cs"/>
                </a:defRPr>
              </a:lvl2pPr>
              <a:lvl3pPr marL="388144" indent="-130969" algn="l" defTabSz="685800" rtl="0" eaLnBrk="1" latinLnBrk="0" hangingPunct="1">
                <a:lnSpc>
                  <a:spcPct val="90000"/>
                </a:lnSpc>
                <a:spcBef>
                  <a:spcPts val="375"/>
                </a:spcBef>
                <a:buClr>
                  <a:schemeClr val="accent2"/>
                </a:buClr>
                <a:buSzPct val="80000"/>
                <a:buFont typeface="Wingdings" panose="05000000000000000000" pitchFamily="2" charset="2"/>
                <a:buChar char="§"/>
                <a:defRPr sz="1200" kern="1200" spc="0">
                  <a:solidFill>
                    <a:srgbClr val="53585F"/>
                  </a:solidFill>
                  <a:latin typeface="+mn-lt"/>
                  <a:ea typeface="+mn-ea"/>
                  <a:cs typeface="+mn-cs"/>
                </a:defRPr>
              </a:lvl3pPr>
              <a:lvl4pPr marL="514350" indent="-128588" algn="l" defTabSz="685800" rtl="0" eaLnBrk="1" latinLnBrk="0" hangingPunct="1">
                <a:lnSpc>
                  <a:spcPct val="90000"/>
                </a:lnSpc>
                <a:spcBef>
                  <a:spcPts val="375"/>
                </a:spcBef>
                <a:buClr>
                  <a:schemeClr val="accent2"/>
                </a:buClr>
                <a:buSzPct val="80000"/>
                <a:buFont typeface="Wingdings" panose="05000000000000000000" pitchFamily="2" charset="2"/>
                <a:buChar char="§"/>
                <a:defRPr sz="1050" kern="1200" spc="0">
                  <a:solidFill>
                    <a:srgbClr val="53585F"/>
                  </a:solidFill>
                  <a:latin typeface="+mn-lt"/>
                  <a:ea typeface="+mn-ea"/>
                  <a:cs typeface="+mn-cs"/>
                </a:defRPr>
              </a:lvl4pPr>
              <a:lvl5pPr marL="645319" indent="-130969" algn="l" defTabSz="685800" rtl="0" eaLnBrk="1" latinLnBrk="0" hangingPunct="1">
                <a:lnSpc>
                  <a:spcPct val="90000"/>
                </a:lnSpc>
                <a:spcBef>
                  <a:spcPts val="375"/>
                </a:spcBef>
                <a:buClr>
                  <a:schemeClr val="accent2"/>
                </a:buClr>
                <a:buSzPct val="80000"/>
                <a:buFont typeface="Wingdings" panose="05000000000000000000" pitchFamily="2" charset="2"/>
                <a:buChar char="§"/>
                <a:defRPr sz="900" kern="1200" spc="0">
                  <a:solidFill>
                    <a:srgbClr val="53585F"/>
                  </a:solidFill>
                  <a:latin typeface="+mn-lt"/>
                  <a:ea typeface="+mn-ea"/>
                  <a:cs typeface="+mn-cs"/>
                </a:defRPr>
              </a:lvl5pPr>
              <a:lvl6pPr marL="709910" indent="-66973" algn="l" defTabSz="685800" rtl="0" eaLnBrk="1" latinLnBrk="0" hangingPunct="1">
                <a:lnSpc>
                  <a:spcPct val="90000"/>
                </a:lnSpc>
                <a:spcBef>
                  <a:spcPts val="375"/>
                </a:spcBef>
                <a:buFont typeface="Arial" panose="020B0604020202020204" pitchFamily="34" charset="0"/>
                <a:buNone/>
                <a:defRPr sz="788"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b="1" dirty="0" smtClean="0">
                  <a:solidFill>
                    <a:schemeClr val="bg1"/>
                  </a:solidFill>
                </a:rPr>
                <a:t>2010</a:t>
              </a:r>
              <a:endParaRPr lang="en-US" dirty="0" smtClean="0">
                <a:solidFill>
                  <a:schemeClr val="bg1"/>
                </a:solidFill>
              </a:endParaRPr>
            </a:p>
          </p:txBody>
        </p:sp>
        <p:grpSp>
          <p:nvGrpSpPr>
            <p:cNvPr id="69" name="Group 68"/>
            <p:cNvGrpSpPr/>
            <p:nvPr/>
          </p:nvGrpSpPr>
          <p:grpSpPr>
            <a:xfrm>
              <a:off x="534676" y="2638567"/>
              <a:ext cx="2103120" cy="1969770"/>
              <a:chOff x="488327" y="1689623"/>
              <a:chExt cx="2103120" cy="1969770"/>
            </a:xfrm>
          </p:grpSpPr>
          <p:grpSp>
            <p:nvGrpSpPr>
              <p:cNvPr id="60" name="Group 59"/>
              <p:cNvGrpSpPr/>
              <p:nvPr/>
            </p:nvGrpSpPr>
            <p:grpSpPr>
              <a:xfrm>
                <a:off x="566414" y="1689623"/>
                <a:ext cx="1969770" cy="1969770"/>
                <a:chOff x="3215640" y="1682388"/>
                <a:chExt cx="1969770" cy="1969770"/>
              </a:xfrm>
              <a:solidFill>
                <a:schemeClr val="accent1"/>
              </a:solidFill>
            </p:grpSpPr>
            <p:sp>
              <p:nvSpPr>
                <p:cNvPr id="61" name="Oval 60"/>
                <p:cNvSpPr/>
                <p:nvPr/>
              </p:nvSpPr>
              <p:spPr>
                <a:xfrm>
                  <a:off x="3215640" y="1682388"/>
                  <a:ext cx="1969770" cy="1969770"/>
                </a:xfrm>
                <a:prstGeom prst="ellipse">
                  <a:avLst/>
                </a:prstGeom>
                <a:gradFill flip="none" rotWithShape="1">
                  <a:gsLst>
                    <a:gs pos="62000">
                      <a:srgbClr val="36AEEA"/>
                    </a:gs>
                    <a:gs pos="0">
                      <a:srgbClr val="73C7F1"/>
                    </a:gs>
                  </a:gsLst>
                  <a:lin ang="4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Text Placeholder 2"/>
                <p:cNvSpPr txBox="1">
                  <a:spLocks/>
                </p:cNvSpPr>
                <p:nvPr/>
              </p:nvSpPr>
              <p:spPr>
                <a:xfrm>
                  <a:off x="3717302" y="1921632"/>
                  <a:ext cx="966446" cy="311724"/>
                </a:xfrm>
                <a:prstGeom prst="rect">
                  <a:avLst/>
                </a:prstGeom>
                <a:noFill/>
              </p:spPr>
              <p:txBody>
                <a:bodyPr vert="horz"/>
                <a:lstStyle>
                  <a:lvl1pPr marL="171450" indent="-171450" algn="l" defTabSz="685800" rtl="0" eaLnBrk="1" latinLnBrk="0" hangingPunct="1">
                    <a:lnSpc>
                      <a:spcPct val="90000"/>
                    </a:lnSpc>
                    <a:spcBef>
                      <a:spcPts val="750"/>
                    </a:spcBef>
                    <a:buClr>
                      <a:schemeClr val="accent2"/>
                    </a:buClr>
                    <a:buSzPct val="80000"/>
                    <a:buFont typeface="Wingdings" panose="05000000000000000000" pitchFamily="2" charset="2"/>
                    <a:buChar char="§"/>
                    <a:defRPr sz="1800" kern="1200" spc="0">
                      <a:solidFill>
                        <a:srgbClr val="53585F"/>
                      </a:solidFill>
                      <a:latin typeface="+mn-lt"/>
                      <a:ea typeface="+mn-ea"/>
                      <a:cs typeface="+mn-cs"/>
                    </a:defRPr>
                  </a:lvl1pPr>
                  <a:lvl2pPr marL="285750" indent="-157163" algn="l" defTabSz="685800" rtl="0" eaLnBrk="1" latinLnBrk="0" hangingPunct="1">
                    <a:lnSpc>
                      <a:spcPct val="90000"/>
                    </a:lnSpc>
                    <a:spcBef>
                      <a:spcPts val="375"/>
                    </a:spcBef>
                    <a:buClr>
                      <a:schemeClr val="accent2"/>
                    </a:buClr>
                    <a:buSzPct val="80000"/>
                    <a:buFont typeface="Wingdings" panose="05000000000000000000" pitchFamily="2" charset="2"/>
                    <a:buChar char="§"/>
                    <a:defRPr sz="1350" kern="1200" spc="0">
                      <a:solidFill>
                        <a:srgbClr val="53585F"/>
                      </a:solidFill>
                      <a:latin typeface="+mn-lt"/>
                      <a:ea typeface="+mn-ea"/>
                      <a:cs typeface="+mn-cs"/>
                    </a:defRPr>
                  </a:lvl2pPr>
                  <a:lvl3pPr marL="388144" indent="-130969" algn="l" defTabSz="685800" rtl="0" eaLnBrk="1" latinLnBrk="0" hangingPunct="1">
                    <a:lnSpc>
                      <a:spcPct val="90000"/>
                    </a:lnSpc>
                    <a:spcBef>
                      <a:spcPts val="375"/>
                    </a:spcBef>
                    <a:buClr>
                      <a:schemeClr val="accent2"/>
                    </a:buClr>
                    <a:buSzPct val="80000"/>
                    <a:buFont typeface="Wingdings" panose="05000000000000000000" pitchFamily="2" charset="2"/>
                    <a:buChar char="§"/>
                    <a:defRPr sz="1200" kern="1200" spc="0">
                      <a:solidFill>
                        <a:srgbClr val="53585F"/>
                      </a:solidFill>
                      <a:latin typeface="+mn-lt"/>
                      <a:ea typeface="+mn-ea"/>
                      <a:cs typeface="+mn-cs"/>
                    </a:defRPr>
                  </a:lvl3pPr>
                  <a:lvl4pPr marL="514350" indent="-128588" algn="l" defTabSz="685800" rtl="0" eaLnBrk="1" latinLnBrk="0" hangingPunct="1">
                    <a:lnSpc>
                      <a:spcPct val="90000"/>
                    </a:lnSpc>
                    <a:spcBef>
                      <a:spcPts val="375"/>
                    </a:spcBef>
                    <a:buClr>
                      <a:schemeClr val="accent2"/>
                    </a:buClr>
                    <a:buSzPct val="80000"/>
                    <a:buFont typeface="Wingdings" panose="05000000000000000000" pitchFamily="2" charset="2"/>
                    <a:buChar char="§"/>
                    <a:defRPr sz="1050" kern="1200" spc="0">
                      <a:solidFill>
                        <a:srgbClr val="53585F"/>
                      </a:solidFill>
                      <a:latin typeface="+mn-lt"/>
                      <a:ea typeface="+mn-ea"/>
                      <a:cs typeface="+mn-cs"/>
                    </a:defRPr>
                  </a:lvl4pPr>
                  <a:lvl5pPr marL="645319" indent="-130969" algn="l" defTabSz="685800" rtl="0" eaLnBrk="1" latinLnBrk="0" hangingPunct="1">
                    <a:lnSpc>
                      <a:spcPct val="90000"/>
                    </a:lnSpc>
                    <a:spcBef>
                      <a:spcPts val="375"/>
                    </a:spcBef>
                    <a:buClr>
                      <a:schemeClr val="accent2"/>
                    </a:buClr>
                    <a:buSzPct val="80000"/>
                    <a:buFont typeface="Wingdings" panose="05000000000000000000" pitchFamily="2" charset="2"/>
                    <a:buChar char="§"/>
                    <a:defRPr sz="900" kern="1200" spc="0">
                      <a:solidFill>
                        <a:srgbClr val="53585F"/>
                      </a:solidFill>
                      <a:latin typeface="+mn-lt"/>
                      <a:ea typeface="+mn-ea"/>
                      <a:cs typeface="+mn-cs"/>
                    </a:defRPr>
                  </a:lvl5pPr>
                  <a:lvl6pPr marL="709910" indent="-66973" algn="l" defTabSz="685800" rtl="0" eaLnBrk="1" latinLnBrk="0" hangingPunct="1">
                    <a:lnSpc>
                      <a:spcPct val="90000"/>
                    </a:lnSpc>
                    <a:spcBef>
                      <a:spcPts val="375"/>
                    </a:spcBef>
                    <a:buFont typeface="Arial" panose="020B0604020202020204" pitchFamily="34" charset="0"/>
                    <a:buNone/>
                    <a:defRPr sz="788"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400" b="1" dirty="0" smtClean="0">
                      <a:solidFill>
                        <a:schemeClr val="bg1"/>
                      </a:solidFill>
                    </a:rPr>
                    <a:t>2009</a:t>
                  </a:r>
                  <a:endParaRPr lang="en-US" sz="2400" dirty="0" smtClean="0">
                    <a:solidFill>
                      <a:schemeClr val="bg1"/>
                    </a:solidFill>
                  </a:endParaRPr>
                </a:p>
              </p:txBody>
            </p:sp>
          </p:grpSp>
          <p:sp>
            <p:nvSpPr>
              <p:cNvPr id="53" name="Rectangle 52"/>
              <p:cNvSpPr/>
              <p:nvPr/>
            </p:nvSpPr>
            <p:spPr>
              <a:xfrm>
                <a:off x="488327" y="2357538"/>
                <a:ext cx="2103120" cy="1277273"/>
              </a:xfrm>
              <a:prstGeom prst="rect">
                <a:avLst/>
              </a:prstGeom>
            </p:spPr>
            <p:txBody>
              <a:bodyPr wrap="square">
                <a:spAutoFit/>
              </a:bodyPr>
              <a:lstStyle/>
              <a:p>
                <a:pPr algn="ctr"/>
                <a:r>
                  <a:rPr lang="en-US" sz="1100" dirty="0" smtClean="0">
                    <a:solidFill>
                      <a:schemeClr val="bg1"/>
                    </a:solidFill>
                  </a:rPr>
                  <a:t>Products</a:t>
                </a:r>
                <a:r>
                  <a:rPr lang="en-US" sz="1100" dirty="0">
                    <a:solidFill>
                      <a:schemeClr val="bg1"/>
                    </a:solidFill>
                  </a:rPr>
                  <a:t>: 1</a:t>
                </a:r>
              </a:p>
              <a:p>
                <a:pPr algn="ctr"/>
                <a:r>
                  <a:rPr lang="en-US" sz="1100" dirty="0">
                    <a:solidFill>
                      <a:schemeClr val="bg1"/>
                    </a:solidFill>
                  </a:rPr>
                  <a:t>Revenue: </a:t>
                </a:r>
                <a:r>
                  <a:rPr lang="en-US" sz="1100" dirty="0" smtClean="0">
                    <a:solidFill>
                      <a:schemeClr val="bg1"/>
                    </a:solidFill>
                  </a:rPr>
                  <a:t>&lt;$1M</a:t>
                </a:r>
                <a:endParaRPr lang="en-US" sz="1100" dirty="0">
                  <a:solidFill>
                    <a:schemeClr val="bg1"/>
                  </a:solidFill>
                </a:endParaRPr>
              </a:p>
              <a:p>
                <a:pPr algn="ctr"/>
                <a:r>
                  <a:rPr lang="en-US" sz="1100" dirty="0">
                    <a:solidFill>
                      <a:schemeClr val="bg1"/>
                    </a:solidFill>
                  </a:rPr>
                  <a:t>Paying customers: </a:t>
                </a:r>
                <a:r>
                  <a:rPr lang="en-US" sz="1100" dirty="0" smtClean="0">
                    <a:solidFill>
                      <a:schemeClr val="bg1"/>
                    </a:solidFill>
                  </a:rPr>
                  <a:t>&lt;100</a:t>
                </a:r>
                <a:endParaRPr lang="en-US" sz="1100" dirty="0">
                  <a:solidFill>
                    <a:schemeClr val="bg1"/>
                  </a:solidFill>
                </a:endParaRPr>
              </a:p>
              <a:p>
                <a:pPr algn="ctr"/>
                <a:r>
                  <a:rPr lang="en-US" sz="1100" dirty="0">
                    <a:solidFill>
                      <a:schemeClr val="bg1"/>
                    </a:solidFill>
                  </a:rPr>
                  <a:t>Office square feet: &lt;5k</a:t>
                </a:r>
              </a:p>
              <a:p>
                <a:pPr algn="ctr"/>
                <a:r>
                  <a:rPr lang="en-US" sz="1100" dirty="0">
                    <a:solidFill>
                      <a:schemeClr val="bg1"/>
                    </a:solidFill>
                  </a:rPr>
                  <a:t>2 </a:t>
                </a:r>
                <a:r>
                  <a:rPr lang="en-US" sz="1100" dirty="0" smtClean="0">
                    <a:solidFill>
                      <a:schemeClr val="bg1"/>
                    </a:solidFill>
                  </a:rPr>
                  <a:t>offices</a:t>
                </a:r>
                <a:br>
                  <a:rPr lang="en-US" sz="1100" dirty="0" smtClean="0">
                    <a:solidFill>
                      <a:schemeClr val="bg1"/>
                    </a:solidFill>
                  </a:rPr>
                </a:br>
                <a:r>
                  <a:rPr lang="en-US" sz="1100" dirty="0" smtClean="0">
                    <a:solidFill>
                      <a:schemeClr val="bg1"/>
                    </a:solidFill>
                  </a:rPr>
                  <a:t>Employees: 15</a:t>
                </a:r>
                <a:endParaRPr lang="en-US" sz="1100" dirty="0">
                  <a:solidFill>
                    <a:schemeClr val="bg1"/>
                  </a:solidFill>
                </a:endParaRPr>
              </a:p>
              <a:p>
                <a:pPr algn="ctr"/>
                <a:endParaRPr lang="en-US" sz="1100" dirty="0">
                  <a:solidFill>
                    <a:schemeClr val="accent1">
                      <a:lumMod val="50000"/>
                    </a:schemeClr>
                  </a:solidFill>
                </a:endParaRPr>
              </a:p>
            </p:txBody>
          </p:sp>
        </p:grpSp>
      </p:grpSp>
      <p:grpSp>
        <p:nvGrpSpPr>
          <p:cNvPr id="2" name="Group 1"/>
          <p:cNvGrpSpPr/>
          <p:nvPr/>
        </p:nvGrpSpPr>
        <p:grpSpPr>
          <a:xfrm>
            <a:off x="5375660" y="569616"/>
            <a:ext cx="2007636" cy="1965960"/>
            <a:chOff x="5375660" y="569616"/>
            <a:chExt cx="2007636" cy="1965960"/>
          </a:xfrm>
        </p:grpSpPr>
        <p:grpSp>
          <p:nvGrpSpPr>
            <p:cNvPr id="88" name="Group 87"/>
            <p:cNvGrpSpPr/>
            <p:nvPr/>
          </p:nvGrpSpPr>
          <p:grpSpPr>
            <a:xfrm>
              <a:off x="5417336" y="569616"/>
              <a:ext cx="1965960" cy="1965960"/>
              <a:chOff x="3308469" y="1682388"/>
              <a:chExt cx="1741840" cy="1741840"/>
            </a:xfrm>
            <a:solidFill>
              <a:schemeClr val="accent1"/>
            </a:solidFill>
          </p:grpSpPr>
          <p:sp>
            <p:nvSpPr>
              <p:cNvPr id="89" name="Oval 88"/>
              <p:cNvSpPr/>
              <p:nvPr/>
            </p:nvSpPr>
            <p:spPr>
              <a:xfrm>
                <a:off x="3308469" y="1682388"/>
                <a:ext cx="1741840" cy="1741840"/>
              </a:xfrm>
              <a:prstGeom prst="ellipse">
                <a:avLst/>
              </a:prstGeom>
              <a:gradFill flip="none" rotWithShape="1">
                <a:gsLst>
                  <a:gs pos="100000">
                    <a:srgbClr val="185CA0"/>
                  </a:gs>
                  <a:gs pos="38000">
                    <a:srgbClr val="1F77CF"/>
                  </a:gs>
                </a:gsLst>
                <a:lin ang="4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0" name="Text Placeholder 2"/>
              <p:cNvSpPr txBox="1">
                <a:spLocks/>
              </p:cNvSpPr>
              <p:nvPr/>
            </p:nvSpPr>
            <p:spPr>
              <a:xfrm>
                <a:off x="3717302" y="1916274"/>
                <a:ext cx="966446" cy="311724"/>
              </a:xfrm>
              <a:prstGeom prst="rect">
                <a:avLst/>
              </a:prstGeom>
              <a:noFill/>
            </p:spPr>
            <p:txBody>
              <a:bodyPr vert="horz"/>
              <a:lstStyle>
                <a:lvl1pPr marL="171450" indent="-171450" algn="l" defTabSz="685800" rtl="0" eaLnBrk="1" latinLnBrk="0" hangingPunct="1">
                  <a:lnSpc>
                    <a:spcPct val="90000"/>
                  </a:lnSpc>
                  <a:spcBef>
                    <a:spcPts val="750"/>
                  </a:spcBef>
                  <a:buClr>
                    <a:schemeClr val="accent2"/>
                  </a:buClr>
                  <a:buSzPct val="80000"/>
                  <a:buFont typeface="Wingdings" panose="05000000000000000000" pitchFamily="2" charset="2"/>
                  <a:buChar char="§"/>
                  <a:defRPr sz="1800" kern="1200" spc="0">
                    <a:solidFill>
                      <a:srgbClr val="53585F"/>
                    </a:solidFill>
                    <a:latin typeface="+mn-lt"/>
                    <a:ea typeface="+mn-ea"/>
                    <a:cs typeface="+mn-cs"/>
                  </a:defRPr>
                </a:lvl1pPr>
                <a:lvl2pPr marL="285750" indent="-157163" algn="l" defTabSz="685800" rtl="0" eaLnBrk="1" latinLnBrk="0" hangingPunct="1">
                  <a:lnSpc>
                    <a:spcPct val="90000"/>
                  </a:lnSpc>
                  <a:spcBef>
                    <a:spcPts val="375"/>
                  </a:spcBef>
                  <a:buClr>
                    <a:schemeClr val="accent2"/>
                  </a:buClr>
                  <a:buSzPct val="80000"/>
                  <a:buFont typeface="Wingdings" panose="05000000000000000000" pitchFamily="2" charset="2"/>
                  <a:buChar char="§"/>
                  <a:defRPr sz="1350" kern="1200" spc="0">
                    <a:solidFill>
                      <a:srgbClr val="53585F"/>
                    </a:solidFill>
                    <a:latin typeface="+mn-lt"/>
                    <a:ea typeface="+mn-ea"/>
                    <a:cs typeface="+mn-cs"/>
                  </a:defRPr>
                </a:lvl2pPr>
                <a:lvl3pPr marL="388144" indent="-130969" algn="l" defTabSz="685800" rtl="0" eaLnBrk="1" latinLnBrk="0" hangingPunct="1">
                  <a:lnSpc>
                    <a:spcPct val="90000"/>
                  </a:lnSpc>
                  <a:spcBef>
                    <a:spcPts val="375"/>
                  </a:spcBef>
                  <a:buClr>
                    <a:schemeClr val="accent2"/>
                  </a:buClr>
                  <a:buSzPct val="80000"/>
                  <a:buFont typeface="Wingdings" panose="05000000000000000000" pitchFamily="2" charset="2"/>
                  <a:buChar char="§"/>
                  <a:defRPr sz="1200" kern="1200" spc="0">
                    <a:solidFill>
                      <a:srgbClr val="53585F"/>
                    </a:solidFill>
                    <a:latin typeface="+mn-lt"/>
                    <a:ea typeface="+mn-ea"/>
                    <a:cs typeface="+mn-cs"/>
                  </a:defRPr>
                </a:lvl3pPr>
                <a:lvl4pPr marL="514350" indent="-128588" algn="l" defTabSz="685800" rtl="0" eaLnBrk="1" latinLnBrk="0" hangingPunct="1">
                  <a:lnSpc>
                    <a:spcPct val="90000"/>
                  </a:lnSpc>
                  <a:spcBef>
                    <a:spcPts val="375"/>
                  </a:spcBef>
                  <a:buClr>
                    <a:schemeClr val="accent2"/>
                  </a:buClr>
                  <a:buSzPct val="80000"/>
                  <a:buFont typeface="Wingdings" panose="05000000000000000000" pitchFamily="2" charset="2"/>
                  <a:buChar char="§"/>
                  <a:defRPr sz="1050" kern="1200" spc="0">
                    <a:solidFill>
                      <a:srgbClr val="53585F"/>
                    </a:solidFill>
                    <a:latin typeface="+mn-lt"/>
                    <a:ea typeface="+mn-ea"/>
                    <a:cs typeface="+mn-cs"/>
                  </a:defRPr>
                </a:lvl4pPr>
                <a:lvl5pPr marL="645319" indent="-130969" algn="l" defTabSz="685800" rtl="0" eaLnBrk="1" latinLnBrk="0" hangingPunct="1">
                  <a:lnSpc>
                    <a:spcPct val="90000"/>
                  </a:lnSpc>
                  <a:spcBef>
                    <a:spcPts val="375"/>
                  </a:spcBef>
                  <a:buClr>
                    <a:schemeClr val="accent2"/>
                  </a:buClr>
                  <a:buSzPct val="80000"/>
                  <a:buFont typeface="Wingdings" panose="05000000000000000000" pitchFamily="2" charset="2"/>
                  <a:buChar char="§"/>
                  <a:defRPr sz="900" kern="1200" spc="0">
                    <a:solidFill>
                      <a:srgbClr val="53585F"/>
                    </a:solidFill>
                    <a:latin typeface="+mn-lt"/>
                    <a:ea typeface="+mn-ea"/>
                    <a:cs typeface="+mn-cs"/>
                  </a:defRPr>
                </a:lvl5pPr>
                <a:lvl6pPr marL="709910" indent="-66973" algn="l" defTabSz="685800" rtl="0" eaLnBrk="1" latinLnBrk="0" hangingPunct="1">
                  <a:lnSpc>
                    <a:spcPct val="90000"/>
                  </a:lnSpc>
                  <a:spcBef>
                    <a:spcPts val="375"/>
                  </a:spcBef>
                  <a:buFont typeface="Arial" panose="020B0604020202020204" pitchFamily="34" charset="0"/>
                  <a:buNone/>
                  <a:defRPr sz="788"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400" b="1" dirty="0" smtClean="0">
                    <a:solidFill>
                      <a:schemeClr val="bg1"/>
                    </a:solidFill>
                  </a:rPr>
                  <a:t>2020+</a:t>
                </a:r>
                <a:endParaRPr lang="en-US" sz="2400" dirty="0" smtClean="0">
                  <a:solidFill>
                    <a:schemeClr val="bg1"/>
                  </a:solidFill>
                </a:endParaRPr>
              </a:p>
            </p:txBody>
          </p:sp>
        </p:grpSp>
        <p:sp>
          <p:nvSpPr>
            <p:cNvPr id="21" name="Rectangle 20"/>
            <p:cNvSpPr/>
            <p:nvPr/>
          </p:nvSpPr>
          <p:spPr>
            <a:xfrm>
              <a:off x="5375660" y="1246303"/>
              <a:ext cx="2006763" cy="1277273"/>
            </a:xfrm>
            <a:prstGeom prst="rect">
              <a:avLst/>
            </a:prstGeom>
          </p:spPr>
          <p:txBody>
            <a:bodyPr wrap="square">
              <a:spAutoFit/>
            </a:bodyPr>
            <a:lstStyle/>
            <a:p>
              <a:pPr algn="ctr"/>
              <a:r>
                <a:rPr lang="en-US" sz="1100" dirty="0">
                  <a:solidFill>
                    <a:schemeClr val="bg1"/>
                  </a:solidFill>
                </a:rPr>
                <a:t>Products: 10+</a:t>
              </a:r>
            </a:p>
            <a:p>
              <a:pPr algn="ctr"/>
              <a:r>
                <a:rPr lang="en-US" sz="1100" dirty="0">
                  <a:solidFill>
                    <a:schemeClr val="bg1"/>
                  </a:solidFill>
                </a:rPr>
                <a:t>Revenue: $1B+</a:t>
              </a:r>
            </a:p>
            <a:p>
              <a:pPr algn="ctr"/>
              <a:r>
                <a:rPr lang="en-US" sz="1100" dirty="0">
                  <a:solidFill>
                    <a:schemeClr val="bg1"/>
                  </a:solidFill>
                </a:rPr>
                <a:t>Paying customers: 50k+</a:t>
              </a:r>
            </a:p>
            <a:p>
              <a:pPr algn="ctr"/>
              <a:r>
                <a:rPr lang="en-US" sz="1100" dirty="0">
                  <a:solidFill>
                    <a:schemeClr val="bg1"/>
                  </a:solidFill>
                </a:rPr>
                <a:t>Office square feet: 600k+</a:t>
              </a:r>
            </a:p>
            <a:p>
              <a:pPr algn="ctr"/>
              <a:r>
                <a:rPr lang="en-US" sz="1100" dirty="0">
                  <a:solidFill>
                    <a:schemeClr val="bg1"/>
                  </a:solidFill>
                </a:rPr>
                <a:t>10+ offices</a:t>
              </a:r>
              <a:br>
                <a:rPr lang="en-US" sz="1100" dirty="0">
                  <a:solidFill>
                    <a:schemeClr val="bg1"/>
                  </a:solidFill>
                </a:rPr>
              </a:br>
              <a:r>
                <a:rPr lang="en-US" sz="1100" dirty="0">
                  <a:solidFill>
                    <a:schemeClr val="bg1"/>
                  </a:solidFill>
                </a:rPr>
                <a:t>Employees: 3k+</a:t>
              </a:r>
            </a:p>
            <a:p>
              <a:pPr algn="ctr"/>
              <a:endParaRPr lang="en-US" sz="1100" dirty="0">
                <a:solidFill>
                  <a:schemeClr val="bg1"/>
                </a:solidFill>
              </a:endParaRPr>
            </a:p>
          </p:txBody>
        </p:sp>
      </p:grpSp>
    </p:spTree>
    <p:extLst>
      <p:ext uri="{BB962C8B-B14F-4D97-AF65-F5344CB8AC3E}">
        <p14:creationId xmlns:p14="http://schemas.microsoft.com/office/powerpoint/2010/main" val="1402487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1"/>
                                        </p:tgtEl>
                                        <p:attrNameLst>
                                          <p:attrName>style.visibility</p:attrName>
                                        </p:attrNameLst>
                                      </p:cBhvr>
                                      <p:to>
                                        <p:strVal val="visible"/>
                                      </p:to>
                                    </p:set>
                                    <p:animEffect transition="in" filter="fade">
                                      <p:cBhvr>
                                        <p:cTn id="7" dur="500"/>
                                        <p:tgtEl>
                                          <p:spTgt spid="9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3"/>
                                        </p:tgtEl>
                                        <p:attrNameLst>
                                          <p:attrName>style.visibility</p:attrName>
                                        </p:attrNameLst>
                                      </p:cBhvr>
                                      <p:to>
                                        <p:strVal val="visible"/>
                                      </p:to>
                                    </p:set>
                                    <p:animEffect transition="in" filter="fade">
                                      <p:cBhvr>
                                        <p:cTn id="12" dur="500"/>
                                        <p:tgtEl>
                                          <p:spTgt spid="6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853417" y="893667"/>
            <a:ext cx="5437166" cy="3356166"/>
          </a:xfrm>
          <a:prstGeom prst="rect">
            <a:avLst/>
          </a:prstGeom>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985081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p:txBody>
          <a:bodyPr/>
          <a:lstStyle/>
          <a:p>
            <a:r>
              <a:rPr lang="en-US" sz="4000" dirty="0"/>
              <a:t>Bill Gurley</a:t>
            </a:r>
          </a:p>
        </p:txBody>
      </p:sp>
      <p:sp>
        <p:nvSpPr>
          <p:cNvPr id="9" name="Text Placeholder 8"/>
          <p:cNvSpPr>
            <a:spLocks noGrp="1"/>
          </p:cNvSpPr>
          <p:nvPr>
            <p:ph type="body" sz="quarter" idx="11"/>
          </p:nvPr>
        </p:nvSpPr>
        <p:spPr/>
        <p:txBody>
          <a:bodyPr/>
          <a:lstStyle/>
          <a:p>
            <a:r>
              <a:rPr lang="en-US" dirty="0">
                <a:latin typeface="Gotham Book" pitchFamily="50" charset="0"/>
                <a:cs typeface="Gotham Book" pitchFamily="50" charset="0"/>
              </a:rPr>
              <a:t>General </a:t>
            </a:r>
            <a:r>
              <a:rPr lang="en-US" dirty="0" smtClean="0">
                <a:latin typeface="Gotham Book" pitchFamily="50" charset="0"/>
                <a:cs typeface="Gotham Book" pitchFamily="50" charset="0"/>
              </a:rPr>
              <a:t>Partner, Benchmark</a:t>
            </a:r>
            <a:endParaRPr lang="en-US" dirty="0">
              <a:latin typeface="Gotham Book" pitchFamily="50" charset="0"/>
              <a:cs typeface="Gotham Book" pitchFamily="50" charset="0"/>
            </a:endParaRPr>
          </a:p>
        </p:txBody>
      </p:sp>
    </p:spTree>
    <p:extLst>
      <p:ext uri="{BB962C8B-B14F-4D97-AF65-F5344CB8AC3E}">
        <p14:creationId xmlns:p14="http://schemas.microsoft.com/office/powerpoint/2010/main" val="4208148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p:cNvGrpSpPr/>
          <p:nvPr/>
        </p:nvGrpSpPr>
        <p:grpSpPr>
          <a:xfrm>
            <a:off x="2865120" y="1234440"/>
            <a:ext cx="3261360" cy="2308860"/>
            <a:chOff x="2857500" y="1226820"/>
            <a:chExt cx="3261360" cy="2308860"/>
          </a:xfrm>
        </p:grpSpPr>
        <p:sp>
          <p:nvSpPr>
            <p:cNvPr id="12" name="Rectangle 11"/>
            <p:cNvSpPr/>
            <p:nvPr/>
          </p:nvSpPr>
          <p:spPr>
            <a:xfrm>
              <a:off x="2857500" y="1226820"/>
              <a:ext cx="3261360" cy="2308860"/>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59986" y="1290956"/>
              <a:ext cx="2667278" cy="2158936"/>
            </a:xfrm>
            <a:prstGeom prst="rect">
              <a:avLst/>
            </a:prstGeom>
          </p:spPr>
        </p:pic>
      </p:grpSp>
      <p:sp>
        <p:nvSpPr>
          <p:cNvPr id="15" name="Text Placeholder 9"/>
          <p:cNvSpPr txBox="1">
            <a:spLocks/>
          </p:cNvSpPr>
          <p:nvPr/>
        </p:nvSpPr>
        <p:spPr>
          <a:xfrm>
            <a:off x="2300290" y="4452874"/>
            <a:ext cx="4067174" cy="318549"/>
          </a:xfrm>
          <a:prstGeom prst="rect">
            <a:avLst/>
          </a:prstGeom>
        </p:spPr>
        <p:txBody>
          <a:bodyPr lIns="68580" tIns="0" rIns="68580" bIns="68580" anchor="b" anchorCtr="0">
            <a:noAutofit/>
          </a:bodyPr>
          <a:lstStyle>
            <a:lvl1pPr marL="0" indent="0" algn="l" defTabSz="685800" rtl="0" eaLnBrk="1" latinLnBrk="0" hangingPunct="1">
              <a:lnSpc>
                <a:spcPct val="90000"/>
              </a:lnSpc>
              <a:spcBef>
                <a:spcPts val="750"/>
              </a:spcBef>
              <a:buFontTx/>
              <a:buNone/>
              <a:defRPr lang="en-US" sz="2000" b="1" kern="1200" spc="-56" dirty="0" smtClean="0">
                <a:solidFill>
                  <a:schemeClr val="tx2"/>
                </a:solidFill>
                <a:latin typeface="Helvetica Neue"/>
                <a:ea typeface="Helvetica Neue Medium" charset="0"/>
                <a:cs typeface="Helvetica Neue"/>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dirty="0" smtClean="0"/>
              <a:t>…While Staying True to our Core</a:t>
            </a:r>
            <a:endParaRPr lang="en-US" dirty="0"/>
          </a:p>
        </p:txBody>
      </p:sp>
      <p:sp>
        <p:nvSpPr>
          <p:cNvPr id="20" name="Oval 19"/>
          <p:cNvSpPr/>
          <p:nvPr/>
        </p:nvSpPr>
        <p:spPr>
          <a:xfrm>
            <a:off x="2778036" y="3895118"/>
            <a:ext cx="3261360" cy="462582"/>
          </a:xfrm>
          <a:prstGeom prst="ellipse">
            <a:avLst/>
          </a:prstGeom>
          <a:gradFill flip="none" rotWithShape="1">
            <a:gsLst>
              <a:gs pos="94000">
                <a:schemeClr val="tx1">
                  <a:alpha val="0"/>
                </a:schemeClr>
              </a:gs>
              <a:gs pos="0">
                <a:schemeClr val="tx1">
                  <a:alpha val="1100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 name="Group 1"/>
          <p:cNvGrpSpPr/>
          <p:nvPr/>
        </p:nvGrpSpPr>
        <p:grpSpPr>
          <a:xfrm>
            <a:off x="1242551" y="569616"/>
            <a:ext cx="6140745" cy="4111319"/>
            <a:chOff x="1242551" y="569616"/>
            <a:chExt cx="6140745" cy="4111319"/>
          </a:xfrm>
        </p:grpSpPr>
        <p:grpSp>
          <p:nvGrpSpPr>
            <p:cNvPr id="10" name="Group 9"/>
            <p:cNvGrpSpPr/>
            <p:nvPr/>
          </p:nvGrpSpPr>
          <p:grpSpPr>
            <a:xfrm>
              <a:off x="3365822" y="1671035"/>
              <a:ext cx="2006763" cy="2148506"/>
              <a:chOff x="3337560" y="1682388"/>
              <a:chExt cx="1777994" cy="1903575"/>
            </a:xfrm>
          </p:grpSpPr>
          <p:grpSp>
            <p:nvGrpSpPr>
              <p:cNvPr id="13" name="Group 12"/>
              <p:cNvGrpSpPr/>
              <p:nvPr/>
            </p:nvGrpSpPr>
            <p:grpSpPr>
              <a:xfrm>
                <a:off x="3359560" y="1682388"/>
                <a:ext cx="1741840" cy="1741840"/>
                <a:chOff x="3350664" y="1682388"/>
                <a:chExt cx="1741840" cy="1741840"/>
              </a:xfrm>
              <a:solidFill>
                <a:schemeClr val="accent1"/>
              </a:solidFill>
            </p:grpSpPr>
            <p:sp>
              <p:nvSpPr>
                <p:cNvPr id="18" name="Oval 17"/>
                <p:cNvSpPr/>
                <p:nvPr/>
              </p:nvSpPr>
              <p:spPr>
                <a:xfrm>
                  <a:off x="3350664" y="1682388"/>
                  <a:ext cx="1741840" cy="1741840"/>
                </a:xfrm>
                <a:prstGeom prst="ellipse">
                  <a:avLst/>
                </a:prstGeom>
                <a:gradFill flip="none" rotWithShape="1">
                  <a:gsLst>
                    <a:gs pos="62000">
                      <a:srgbClr val="277FC1"/>
                    </a:gs>
                    <a:gs pos="0">
                      <a:srgbClr val="469BDA"/>
                    </a:gs>
                  </a:gsLst>
                  <a:lin ang="4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Text Placeholder 2"/>
                <p:cNvSpPr txBox="1">
                  <a:spLocks/>
                </p:cNvSpPr>
                <p:nvPr/>
              </p:nvSpPr>
              <p:spPr>
                <a:xfrm>
                  <a:off x="3717302" y="1916274"/>
                  <a:ext cx="966446" cy="311724"/>
                </a:xfrm>
                <a:prstGeom prst="rect">
                  <a:avLst/>
                </a:prstGeom>
                <a:noFill/>
              </p:spPr>
              <p:txBody>
                <a:bodyPr vert="horz"/>
                <a:lstStyle>
                  <a:lvl1pPr marL="171450" indent="-171450" algn="l" defTabSz="685800" rtl="0" eaLnBrk="1" latinLnBrk="0" hangingPunct="1">
                    <a:lnSpc>
                      <a:spcPct val="90000"/>
                    </a:lnSpc>
                    <a:spcBef>
                      <a:spcPts val="750"/>
                    </a:spcBef>
                    <a:buClr>
                      <a:schemeClr val="accent2"/>
                    </a:buClr>
                    <a:buSzPct val="80000"/>
                    <a:buFont typeface="Wingdings" panose="05000000000000000000" pitchFamily="2" charset="2"/>
                    <a:buChar char="§"/>
                    <a:defRPr sz="1800" kern="1200" spc="0">
                      <a:solidFill>
                        <a:srgbClr val="53585F"/>
                      </a:solidFill>
                      <a:latin typeface="+mn-lt"/>
                      <a:ea typeface="+mn-ea"/>
                      <a:cs typeface="+mn-cs"/>
                    </a:defRPr>
                  </a:lvl1pPr>
                  <a:lvl2pPr marL="285750" indent="-157163" algn="l" defTabSz="685800" rtl="0" eaLnBrk="1" latinLnBrk="0" hangingPunct="1">
                    <a:lnSpc>
                      <a:spcPct val="90000"/>
                    </a:lnSpc>
                    <a:spcBef>
                      <a:spcPts val="375"/>
                    </a:spcBef>
                    <a:buClr>
                      <a:schemeClr val="accent2"/>
                    </a:buClr>
                    <a:buSzPct val="80000"/>
                    <a:buFont typeface="Wingdings" panose="05000000000000000000" pitchFamily="2" charset="2"/>
                    <a:buChar char="§"/>
                    <a:defRPr sz="1350" kern="1200" spc="0">
                      <a:solidFill>
                        <a:srgbClr val="53585F"/>
                      </a:solidFill>
                      <a:latin typeface="+mn-lt"/>
                      <a:ea typeface="+mn-ea"/>
                      <a:cs typeface="+mn-cs"/>
                    </a:defRPr>
                  </a:lvl2pPr>
                  <a:lvl3pPr marL="388144" indent="-130969" algn="l" defTabSz="685800" rtl="0" eaLnBrk="1" latinLnBrk="0" hangingPunct="1">
                    <a:lnSpc>
                      <a:spcPct val="90000"/>
                    </a:lnSpc>
                    <a:spcBef>
                      <a:spcPts val="375"/>
                    </a:spcBef>
                    <a:buClr>
                      <a:schemeClr val="accent2"/>
                    </a:buClr>
                    <a:buSzPct val="80000"/>
                    <a:buFont typeface="Wingdings" panose="05000000000000000000" pitchFamily="2" charset="2"/>
                    <a:buChar char="§"/>
                    <a:defRPr sz="1200" kern="1200" spc="0">
                      <a:solidFill>
                        <a:srgbClr val="53585F"/>
                      </a:solidFill>
                      <a:latin typeface="+mn-lt"/>
                      <a:ea typeface="+mn-ea"/>
                      <a:cs typeface="+mn-cs"/>
                    </a:defRPr>
                  </a:lvl3pPr>
                  <a:lvl4pPr marL="514350" indent="-128588" algn="l" defTabSz="685800" rtl="0" eaLnBrk="1" latinLnBrk="0" hangingPunct="1">
                    <a:lnSpc>
                      <a:spcPct val="90000"/>
                    </a:lnSpc>
                    <a:spcBef>
                      <a:spcPts val="375"/>
                    </a:spcBef>
                    <a:buClr>
                      <a:schemeClr val="accent2"/>
                    </a:buClr>
                    <a:buSzPct val="80000"/>
                    <a:buFont typeface="Wingdings" panose="05000000000000000000" pitchFamily="2" charset="2"/>
                    <a:buChar char="§"/>
                    <a:defRPr sz="1050" kern="1200" spc="0">
                      <a:solidFill>
                        <a:srgbClr val="53585F"/>
                      </a:solidFill>
                      <a:latin typeface="+mn-lt"/>
                      <a:ea typeface="+mn-ea"/>
                      <a:cs typeface="+mn-cs"/>
                    </a:defRPr>
                  </a:lvl4pPr>
                  <a:lvl5pPr marL="645319" indent="-130969" algn="l" defTabSz="685800" rtl="0" eaLnBrk="1" latinLnBrk="0" hangingPunct="1">
                    <a:lnSpc>
                      <a:spcPct val="90000"/>
                    </a:lnSpc>
                    <a:spcBef>
                      <a:spcPts val="375"/>
                    </a:spcBef>
                    <a:buClr>
                      <a:schemeClr val="accent2"/>
                    </a:buClr>
                    <a:buSzPct val="80000"/>
                    <a:buFont typeface="Wingdings" panose="05000000000000000000" pitchFamily="2" charset="2"/>
                    <a:buChar char="§"/>
                    <a:defRPr sz="900" kern="1200" spc="0">
                      <a:solidFill>
                        <a:srgbClr val="53585F"/>
                      </a:solidFill>
                      <a:latin typeface="+mn-lt"/>
                      <a:ea typeface="+mn-ea"/>
                      <a:cs typeface="+mn-cs"/>
                    </a:defRPr>
                  </a:lvl5pPr>
                  <a:lvl6pPr marL="709910" indent="-66973" algn="l" defTabSz="685800" rtl="0" eaLnBrk="1" latinLnBrk="0" hangingPunct="1">
                    <a:lnSpc>
                      <a:spcPct val="90000"/>
                    </a:lnSpc>
                    <a:spcBef>
                      <a:spcPts val="375"/>
                    </a:spcBef>
                    <a:buFont typeface="Arial" panose="020B0604020202020204" pitchFamily="34" charset="0"/>
                    <a:buNone/>
                    <a:defRPr sz="788"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400" b="1" dirty="0" smtClean="0">
                      <a:solidFill>
                        <a:schemeClr val="bg1"/>
                      </a:solidFill>
                    </a:rPr>
                    <a:t>2015</a:t>
                  </a:r>
                  <a:endParaRPr lang="en-US" sz="2400" dirty="0" smtClean="0">
                    <a:solidFill>
                      <a:schemeClr val="bg1"/>
                    </a:solidFill>
                  </a:endParaRPr>
                </a:p>
              </p:txBody>
            </p:sp>
          </p:grpSp>
          <p:sp>
            <p:nvSpPr>
              <p:cNvPr id="17" name="Rectangle 16"/>
              <p:cNvSpPr/>
              <p:nvPr/>
            </p:nvSpPr>
            <p:spPr>
              <a:xfrm>
                <a:off x="3337560" y="2304320"/>
                <a:ext cx="1777994" cy="1281643"/>
              </a:xfrm>
              <a:prstGeom prst="rect">
                <a:avLst/>
              </a:prstGeom>
            </p:spPr>
            <p:txBody>
              <a:bodyPr wrap="square">
                <a:spAutoFit/>
              </a:bodyPr>
              <a:lstStyle/>
              <a:p>
                <a:pPr algn="ctr"/>
                <a:r>
                  <a:rPr lang="en-US" sz="1100" dirty="0">
                    <a:solidFill>
                      <a:schemeClr val="bg1"/>
                    </a:solidFill>
                  </a:rPr>
                  <a:t>Products: 7</a:t>
                </a:r>
              </a:p>
              <a:p>
                <a:pPr algn="ctr"/>
                <a:r>
                  <a:rPr lang="en-US" sz="1100" dirty="0">
                    <a:solidFill>
                      <a:schemeClr val="bg1"/>
                    </a:solidFill>
                  </a:rPr>
                  <a:t>Revenue: $100M</a:t>
                </a:r>
              </a:p>
              <a:p>
                <a:pPr algn="ctr"/>
                <a:r>
                  <a:rPr lang="en-US" sz="1100" dirty="0">
                    <a:solidFill>
                      <a:schemeClr val="bg1"/>
                    </a:solidFill>
                  </a:rPr>
                  <a:t>Paying customers: 11k+</a:t>
                </a:r>
              </a:p>
              <a:p>
                <a:pPr algn="ctr"/>
                <a:r>
                  <a:rPr lang="en-US" sz="1100" dirty="0">
                    <a:solidFill>
                      <a:schemeClr val="bg1"/>
                    </a:solidFill>
                  </a:rPr>
                  <a:t>Office square feet: 145k</a:t>
                </a:r>
              </a:p>
              <a:p>
                <a:pPr algn="ctr"/>
                <a:r>
                  <a:rPr lang="en-US" sz="1100" dirty="0">
                    <a:solidFill>
                      <a:schemeClr val="bg1"/>
                    </a:solidFill>
                  </a:rPr>
                  <a:t>6 offices</a:t>
                </a:r>
                <a:br>
                  <a:rPr lang="en-US" sz="1100" dirty="0">
                    <a:solidFill>
                      <a:schemeClr val="bg1"/>
                    </a:solidFill>
                  </a:rPr>
                </a:br>
                <a:r>
                  <a:rPr lang="en-US" sz="1100" dirty="0">
                    <a:solidFill>
                      <a:schemeClr val="bg1"/>
                    </a:solidFill>
                  </a:rPr>
                  <a:t>Employees: 600+</a:t>
                </a:r>
              </a:p>
              <a:p>
                <a:pPr algn="ctr"/>
                <a:endParaRPr lang="en-US" sz="1100" dirty="0">
                  <a:solidFill>
                    <a:schemeClr val="bg1"/>
                  </a:solidFill>
                </a:endParaRPr>
              </a:p>
              <a:p>
                <a:pPr algn="ctr"/>
                <a:endParaRPr lang="en-US" sz="1100" dirty="0">
                  <a:solidFill>
                    <a:schemeClr val="bg1"/>
                  </a:solidFill>
                </a:endParaRPr>
              </a:p>
            </p:txBody>
          </p:sp>
        </p:grpSp>
        <p:grpSp>
          <p:nvGrpSpPr>
            <p:cNvPr id="22" name="Group 21"/>
            <p:cNvGrpSpPr/>
            <p:nvPr/>
          </p:nvGrpSpPr>
          <p:grpSpPr>
            <a:xfrm>
              <a:off x="1242551" y="2711165"/>
              <a:ext cx="2103120" cy="1969770"/>
              <a:chOff x="534676" y="2638567"/>
              <a:chExt cx="2103120" cy="1969770"/>
            </a:xfrm>
          </p:grpSpPr>
          <p:sp>
            <p:nvSpPr>
              <p:cNvPr id="23" name="Text Placeholder 2"/>
              <p:cNvSpPr txBox="1">
                <a:spLocks/>
              </p:cNvSpPr>
              <p:nvPr/>
            </p:nvSpPr>
            <p:spPr>
              <a:xfrm>
                <a:off x="1068076" y="2852100"/>
                <a:ext cx="966446" cy="311724"/>
              </a:xfrm>
              <a:prstGeom prst="rect">
                <a:avLst/>
              </a:prstGeom>
            </p:spPr>
            <p:txBody>
              <a:bodyPr vert="horz"/>
              <a:lstStyle>
                <a:lvl1pPr marL="171450" indent="-171450" algn="l" defTabSz="685800" rtl="0" eaLnBrk="1" latinLnBrk="0" hangingPunct="1">
                  <a:lnSpc>
                    <a:spcPct val="90000"/>
                  </a:lnSpc>
                  <a:spcBef>
                    <a:spcPts val="750"/>
                  </a:spcBef>
                  <a:buClr>
                    <a:schemeClr val="accent2"/>
                  </a:buClr>
                  <a:buSzPct val="80000"/>
                  <a:buFont typeface="Wingdings" panose="05000000000000000000" pitchFamily="2" charset="2"/>
                  <a:buChar char="§"/>
                  <a:defRPr sz="1800" kern="1200" spc="0">
                    <a:solidFill>
                      <a:srgbClr val="53585F"/>
                    </a:solidFill>
                    <a:latin typeface="+mn-lt"/>
                    <a:ea typeface="+mn-ea"/>
                    <a:cs typeface="+mn-cs"/>
                  </a:defRPr>
                </a:lvl1pPr>
                <a:lvl2pPr marL="285750" indent="-157163" algn="l" defTabSz="685800" rtl="0" eaLnBrk="1" latinLnBrk="0" hangingPunct="1">
                  <a:lnSpc>
                    <a:spcPct val="90000"/>
                  </a:lnSpc>
                  <a:spcBef>
                    <a:spcPts val="375"/>
                  </a:spcBef>
                  <a:buClr>
                    <a:schemeClr val="accent2"/>
                  </a:buClr>
                  <a:buSzPct val="80000"/>
                  <a:buFont typeface="Wingdings" panose="05000000000000000000" pitchFamily="2" charset="2"/>
                  <a:buChar char="§"/>
                  <a:defRPr sz="1350" kern="1200" spc="0">
                    <a:solidFill>
                      <a:srgbClr val="53585F"/>
                    </a:solidFill>
                    <a:latin typeface="+mn-lt"/>
                    <a:ea typeface="+mn-ea"/>
                    <a:cs typeface="+mn-cs"/>
                  </a:defRPr>
                </a:lvl2pPr>
                <a:lvl3pPr marL="388144" indent="-130969" algn="l" defTabSz="685800" rtl="0" eaLnBrk="1" latinLnBrk="0" hangingPunct="1">
                  <a:lnSpc>
                    <a:spcPct val="90000"/>
                  </a:lnSpc>
                  <a:spcBef>
                    <a:spcPts val="375"/>
                  </a:spcBef>
                  <a:buClr>
                    <a:schemeClr val="accent2"/>
                  </a:buClr>
                  <a:buSzPct val="80000"/>
                  <a:buFont typeface="Wingdings" panose="05000000000000000000" pitchFamily="2" charset="2"/>
                  <a:buChar char="§"/>
                  <a:defRPr sz="1200" kern="1200" spc="0">
                    <a:solidFill>
                      <a:srgbClr val="53585F"/>
                    </a:solidFill>
                    <a:latin typeface="+mn-lt"/>
                    <a:ea typeface="+mn-ea"/>
                    <a:cs typeface="+mn-cs"/>
                  </a:defRPr>
                </a:lvl3pPr>
                <a:lvl4pPr marL="514350" indent="-128588" algn="l" defTabSz="685800" rtl="0" eaLnBrk="1" latinLnBrk="0" hangingPunct="1">
                  <a:lnSpc>
                    <a:spcPct val="90000"/>
                  </a:lnSpc>
                  <a:spcBef>
                    <a:spcPts val="375"/>
                  </a:spcBef>
                  <a:buClr>
                    <a:schemeClr val="accent2"/>
                  </a:buClr>
                  <a:buSzPct val="80000"/>
                  <a:buFont typeface="Wingdings" panose="05000000000000000000" pitchFamily="2" charset="2"/>
                  <a:buChar char="§"/>
                  <a:defRPr sz="1050" kern="1200" spc="0">
                    <a:solidFill>
                      <a:srgbClr val="53585F"/>
                    </a:solidFill>
                    <a:latin typeface="+mn-lt"/>
                    <a:ea typeface="+mn-ea"/>
                    <a:cs typeface="+mn-cs"/>
                  </a:defRPr>
                </a:lvl4pPr>
                <a:lvl5pPr marL="645319" indent="-130969" algn="l" defTabSz="685800" rtl="0" eaLnBrk="1" latinLnBrk="0" hangingPunct="1">
                  <a:lnSpc>
                    <a:spcPct val="90000"/>
                  </a:lnSpc>
                  <a:spcBef>
                    <a:spcPts val="375"/>
                  </a:spcBef>
                  <a:buClr>
                    <a:schemeClr val="accent2"/>
                  </a:buClr>
                  <a:buSzPct val="80000"/>
                  <a:buFont typeface="Wingdings" panose="05000000000000000000" pitchFamily="2" charset="2"/>
                  <a:buChar char="§"/>
                  <a:defRPr sz="900" kern="1200" spc="0">
                    <a:solidFill>
                      <a:srgbClr val="53585F"/>
                    </a:solidFill>
                    <a:latin typeface="+mn-lt"/>
                    <a:ea typeface="+mn-ea"/>
                    <a:cs typeface="+mn-cs"/>
                  </a:defRPr>
                </a:lvl5pPr>
                <a:lvl6pPr marL="709910" indent="-66973" algn="l" defTabSz="685800" rtl="0" eaLnBrk="1" latinLnBrk="0" hangingPunct="1">
                  <a:lnSpc>
                    <a:spcPct val="90000"/>
                  </a:lnSpc>
                  <a:spcBef>
                    <a:spcPts val="375"/>
                  </a:spcBef>
                  <a:buFont typeface="Arial" panose="020B0604020202020204" pitchFamily="34" charset="0"/>
                  <a:buNone/>
                  <a:defRPr sz="788"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b="1" dirty="0" smtClean="0">
                    <a:solidFill>
                      <a:schemeClr val="bg1"/>
                    </a:solidFill>
                  </a:rPr>
                  <a:t>2010</a:t>
                </a:r>
                <a:endParaRPr lang="en-US" dirty="0" smtClean="0">
                  <a:solidFill>
                    <a:schemeClr val="bg1"/>
                  </a:solidFill>
                </a:endParaRPr>
              </a:p>
            </p:txBody>
          </p:sp>
          <p:grpSp>
            <p:nvGrpSpPr>
              <p:cNvPr id="24" name="Group 23"/>
              <p:cNvGrpSpPr/>
              <p:nvPr/>
            </p:nvGrpSpPr>
            <p:grpSpPr>
              <a:xfrm>
                <a:off x="534676" y="2638567"/>
                <a:ext cx="2103120" cy="1969770"/>
                <a:chOff x="488327" y="1689623"/>
                <a:chExt cx="2103120" cy="1969770"/>
              </a:xfrm>
            </p:grpSpPr>
            <p:grpSp>
              <p:nvGrpSpPr>
                <p:cNvPr id="25" name="Group 24"/>
                <p:cNvGrpSpPr/>
                <p:nvPr/>
              </p:nvGrpSpPr>
              <p:grpSpPr>
                <a:xfrm>
                  <a:off x="566414" y="1689623"/>
                  <a:ext cx="1969770" cy="1969770"/>
                  <a:chOff x="3215640" y="1682388"/>
                  <a:chExt cx="1969770" cy="1969770"/>
                </a:xfrm>
                <a:solidFill>
                  <a:schemeClr val="accent1"/>
                </a:solidFill>
              </p:grpSpPr>
              <p:sp>
                <p:nvSpPr>
                  <p:cNvPr id="27" name="Oval 26"/>
                  <p:cNvSpPr/>
                  <p:nvPr/>
                </p:nvSpPr>
                <p:spPr>
                  <a:xfrm>
                    <a:off x="3215640" y="1682388"/>
                    <a:ext cx="1969770" cy="1969770"/>
                  </a:xfrm>
                  <a:prstGeom prst="ellipse">
                    <a:avLst/>
                  </a:prstGeom>
                  <a:gradFill flip="none" rotWithShape="1">
                    <a:gsLst>
                      <a:gs pos="62000">
                        <a:srgbClr val="36AEEA"/>
                      </a:gs>
                      <a:gs pos="0">
                        <a:srgbClr val="73C7F1"/>
                      </a:gs>
                    </a:gsLst>
                    <a:lin ang="4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Text Placeholder 2"/>
                  <p:cNvSpPr txBox="1">
                    <a:spLocks/>
                  </p:cNvSpPr>
                  <p:nvPr/>
                </p:nvSpPr>
                <p:spPr>
                  <a:xfrm>
                    <a:off x="3717302" y="1921632"/>
                    <a:ext cx="966446" cy="311724"/>
                  </a:xfrm>
                  <a:prstGeom prst="rect">
                    <a:avLst/>
                  </a:prstGeom>
                  <a:noFill/>
                </p:spPr>
                <p:txBody>
                  <a:bodyPr vert="horz"/>
                  <a:lstStyle>
                    <a:lvl1pPr marL="171450" indent="-171450" algn="l" defTabSz="685800" rtl="0" eaLnBrk="1" latinLnBrk="0" hangingPunct="1">
                      <a:lnSpc>
                        <a:spcPct val="90000"/>
                      </a:lnSpc>
                      <a:spcBef>
                        <a:spcPts val="750"/>
                      </a:spcBef>
                      <a:buClr>
                        <a:schemeClr val="accent2"/>
                      </a:buClr>
                      <a:buSzPct val="80000"/>
                      <a:buFont typeface="Wingdings" panose="05000000000000000000" pitchFamily="2" charset="2"/>
                      <a:buChar char="§"/>
                      <a:defRPr sz="1800" kern="1200" spc="0">
                        <a:solidFill>
                          <a:srgbClr val="53585F"/>
                        </a:solidFill>
                        <a:latin typeface="+mn-lt"/>
                        <a:ea typeface="+mn-ea"/>
                        <a:cs typeface="+mn-cs"/>
                      </a:defRPr>
                    </a:lvl1pPr>
                    <a:lvl2pPr marL="285750" indent="-157163" algn="l" defTabSz="685800" rtl="0" eaLnBrk="1" latinLnBrk="0" hangingPunct="1">
                      <a:lnSpc>
                        <a:spcPct val="90000"/>
                      </a:lnSpc>
                      <a:spcBef>
                        <a:spcPts val="375"/>
                      </a:spcBef>
                      <a:buClr>
                        <a:schemeClr val="accent2"/>
                      </a:buClr>
                      <a:buSzPct val="80000"/>
                      <a:buFont typeface="Wingdings" panose="05000000000000000000" pitchFamily="2" charset="2"/>
                      <a:buChar char="§"/>
                      <a:defRPr sz="1350" kern="1200" spc="0">
                        <a:solidFill>
                          <a:srgbClr val="53585F"/>
                        </a:solidFill>
                        <a:latin typeface="+mn-lt"/>
                        <a:ea typeface="+mn-ea"/>
                        <a:cs typeface="+mn-cs"/>
                      </a:defRPr>
                    </a:lvl2pPr>
                    <a:lvl3pPr marL="388144" indent="-130969" algn="l" defTabSz="685800" rtl="0" eaLnBrk="1" latinLnBrk="0" hangingPunct="1">
                      <a:lnSpc>
                        <a:spcPct val="90000"/>
                      </a:lnSpc>
                      <a:spcBef>
                        <a:spcPts val="375"/>
                      </a:spcBef>
                      <a:buClr>
                        <a:schemeClr val="accent2"/>
                      </a:buClr>
                      <a:buSzPct val="80000"/>
                      <a:buFont typeface="Wingdings" panose="05000000000000000000" pitchFamily="2" charset="2"/>
                      <a:buChar char="§"/>
                      <a:defRPr sz="1200" kern="1200" spc="0">
                        <a:solidFill>
                          <a:srgbClr val="53585F"/>
                        </a:solidFill>
                        <a:latin typeface="+mn-lt"/>
                        <a:ea typeface="+mn-ea"/>
                        <a:cs typeface="+mn-cs"/>
                      </a:defRPr>
                    </a:lvl3pPr>
                    <a:lvl4pPr marL="514350" indent="-128588" algn="l" defTabSz="685800" rtl="0" eaLnBrk="1" latinLnBrk="0" hangingPunct="1">
                      <a:lnSpc>
                        <a:spcPct val="90000"/>
                      </a:lnSpc>
                      <a:spcBef>
                        <a:spcPts val="375"/>
                      </a:spcBef>
                      <a:buClr>
                        <a:schemeClr val="accent2"/>
                      </a:buClr>
                      <a:buSzPct val="80000"/>
                      <a:buFont typeface="Wingdings" panose="05000000000000000000" pitchFamily="2" charset="2"/>
                      <a:buChar char="§"/>
                      <a:defRPr sz="1050" kern="1200" spc="0">
                        <a:solidFill>
                          <a:srgbClr val="53585F"/>
                        </a:solidFill>
                        <a:latin typeface="+mn-lt"/>
                        <a:ea typeface="+mn-ea"/>
                        <a:cs typeface="+mn-cs"/>
                      </a:defRPr>
                    </a:lvl4pPr>
                    <a:lvl5pPr marL="645319" indent="-130969" algn="l" defTabSz="685800" rtl="0" eaLnBrk="1" latinLnBrk="0" hangingPunct="1">
                      <a:lnSpc>
                        <a:spcPct val="90000"/>
                      </a:lnSpc>
                      <a:spcBef>
                        <a:spcPts val="375"/>
                      </a:spcBef>
                      <a:buClr>
                        <a:schemeClr val="accent2"/>
                      </a:buClr>
                      <a:buSzPct val="80000"/>
                      <a:buFont typeface="Wingdings" panose="05000000000000000000" pitchFamily="2" charset="2"/>
                      <a:buChar char="§"/>
                      <a:defRPr sz="900" kern="1200" spc="0">
                        <a:solidFill>
                          <a:srgbClr val="53585F"/>
                        </a:solidFill>
                        <a:latin typeface="+mn-lt"/>
                        <a:ea typeface="+mn-ea"/>
                        <a:cs typeface="+mn-cs"/>
                      </a:defRPr>
                    </a:lvl5pPr>
                    <a:lvl6pPr marL="709910" indent="-66973" algn="l" defTabSz="685800" rtl="0" eaLnBrk="1" latinLnBrk="0" hangingPunct="1">
                      <a:lnSpc>
                        <a:spcPct val="90000"/>
                      </a:lnSpc>
                      <a:spcBef>
                        <a:spcPts val="375"/>
                      </a:spcBef>
                      <a:buFont typeface="Arial" panose="020B0604020202020204" pitchFamily="34" charset="0"/>
                      <a:buNone/>
                      <a:defRPr sz="788"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400" b="1" dirty="0" smtClean="0">
                        <a:solidFill>
                          <a:schemeClr val="bg1"/>
                        </a:solidFill>
                      </a:rPr>
                      <a:t>2009</a:t>
                    </a:r>
                    <a:endParaRPr lang="en-US" sz="2400" dirty="0" smtClean="0">
                      <a:solidFill>
                        <a:schemeClr val="bg1"/>
                      </a:solidFill>
                    </a:endParaRPr>
                  </a:p>
                </p:txBody>
              </p:sp>
            </p:grpSp>
            <p:sp>
              <p:nvSpPr>
                <p:cNvPr id="26" name="Rectangle 25"/>
                <p:cNvSpPr/>
                <p:nvPr/>
              </p:nvSpPr>
              <p:spPr>
                <a:xfrm>
                  <a:off x="488327" y="2357538"/>
                  <a:ext cx="2103120" cy="1277273"/>
                </a:xfrm>
                <a:prstGeom prst="rect">
                  <a:avLst/>
                </a:prstGeom>
              </p:spPr>
              <p:txBody>
                <a:bodyPr wrap="square">
                  <a:spAutoFit/>
                </a:bodyPr>
                <a:lstStyle/>
                <a:p>
                  <a:pPr algn="ctr"/>
                  <a:r>
                    <a:rPr lang="en-US" sz="1100" dirty="0" smtClean="0">
                      <a:solidFill>
                        <a:schemeClr val="bg1"/>
                      </a:solidFill>
                    </a:rPr>
                    <a:t>Products</a:t>
                  </a:r>
                  <a:r>
                    <a:rPr lang="en-US" sz="1100" dirty="0">
                      <a:solidFill>
                        <a:schemeClr val="bg1"/>
                      </a:solidFill>
                    </a:rPr>
                    <a:t>: 1</a:t>
                  </a:r>
                </a:p>
                <a:p>
                  <a:pPr algn="ctr"/>
                  <a:r>
                    <a:rPr lang="en-US" sz="1100" dirty="0">
                      <a:solidFill>
                        <a:schemeClr val="bg1"/>
                      </a:solidFill>
                    </a:rPr>
                    <a:t>Revenue: </a:t>
                  </a:r>
                  <a:r>
                    <a:rPr lang="en-US" sz="1100" dirty="0" smtClean="0">
                      <a:solidFill>
                        <a:schemeClr val="bg1"/>
                      </a:solidFill>
                    </a:rPr>
                    <a:t>&lt;$1M</a:t>
                  </a:r>
                  <a:endParaRPr lang="en-US" sz="1100" dirty="0">
                    <a:solidFill>
                      <a:schemeClr val="bg1"/>
                    </a:solidFill>
                  </a:endParaRPr>
                </a:p>
                <a:p>
                  <a:pPr algn="ctr"/>
                  <a:r>
                    <a:rPr lang="en-US" sz="1100" dirty="0">
                      <a:solidFill>
                        <a:schemeClr val="bg1"/>
                      </a:solidFill>
                    </a:rPr>
                    <a:t>Paying customers: </a:t>
                  </a:r>
                  <a:r>
                    <a:rPr lang="en-US" sz="1100" dirty="0" smtClean="0">
                      <a:solidFill>
                        <a:schemeClr val="bg1"/>
                      </a:solidFill>
                    </a:rPr>
                    <a:t>&lt;100</a:t>
                  </a:r>
                  <a:endParaRPr lang="en-US" sz="1100" dirty="0">
                    <a:solidFill>
                      <a:schemeClr val="bg1"/>
                    </a:solidFill>
                  </a:endParaRPr>
                </a:p>
                <a:p>
                  <a:pPr algn="ctr"/>
                  <a:r>
                    <a:rPr lang="en-US" sz="1100" dirty="0">
                      <a:solidFill>
                        <a:schemeClr val="bg1"/>
                      </a:solidFill>
                    </a:rPr>
                    <a:t>Office square feet: &lt;5k</a:t>
                  </a:r>
                </a:p>
                <a:p>
                  <a:pPr algn="ctr"/>
                  <a:r>
                    <a:rPr lang="en-US" sz="1100" dirty="0">
                      <a:solidFill>
                        <a:schemeClr val="bg1"/>
                      </a:solidFill>
                    </a:rPr>
                    <a:t>2 </a:t>
                  </a:r>
                  <a:r>
                    <a:rPr lang="en-US" sz="1100" dirty="0" smtClean="0">
                      <a:solidFill>
                        <a:schemeClr val="bg1"/>
                      </a:solidFill>
                    </a:rPr>
                    <a:t>offices</a:t>
                  </a:r>
                  <a:br>
                    <a:rPr lang="en-US" sz="1100" dirty="0" smtClean="0">
                      <a:solidFill>
                        <a:schemeClr val="bg1"/>
                      </a:solidFill>
                    </a:rPr>
                  </a:br>
                  <a:r>
                    <a:rPr lang="en-US" sz="1100" dirty="0" smtClean="0">
                      <a:solidFill>
                        <a:schemeClr val="bg1"/>
                      </a:solidFill>
                    </a:rPr>
                    <a:t>Employees: 15</a:t>
                  </a:r>
                  <a:endParaRPr lang="en-US" sz="1100" dirty="0">
                    <a:solidFill>
                      <a:schemeClr val="bg1"/>
                    </a:solidFill>
                  </a:endParaRPr>
                </a:p>
                <a:p>
                  <a:pPr algn="ctr"/>
                  <a:endParaRPr lang="en-US" sz="1100" dirty="0">
                    <a:solidFill>
                      <a:schemeClr val="accent1">
                        <a:lumMod val="50000"/>
                      </a:schemeClr>
                    </a:solidFill>
                  </a:endParaRPr>
                </a:p>
              </p:txBody>
            </p:sp>
          </p:grpSp>
        </p:grpSp>
        <p:grpSp>
          <p:nvGrpSpPr>
            <p:cNvPr id="29" name="Group 28"/>
            <p:cNvGrpSpPr/>
            <p:nvPr/>
          </p:nvGrpSpPr>
          <p:grpSpPr>
            <a:xfrm>
              <a:off x="5375660" y="569616"/>
              <a:ext cx="2007636" cy="1965960"/>
              <a:chOff x="5375660" y="569616"/>
              <a:chExt cx="2007636" cy="1965960"/>
            </a:xfrm>
          </p:grpSpPr>
          <p:grpSp>
            <p:nvGrpSpPr>
              <p:cNvPr id="30" name="Group 29"/>
              <p:cNvGrpSpPr/>
              <p:nvPr/>
            </p:nvGrpSpPr>
            <p:grpSpPr>
              <a:xfrm>
                <a:off x="5417336" y="569616"/>
                <a:ext cx="1965960" cy="1965960"/>
                <a:chOff x="3308469" y="1682388"/>
                <a:chExt cx="1741840" cy="1741840"/>
              </a:xfrm>
              <a:solidFill>
                <a:schemeClr val="accent1"/>
              </a:solidFill>
            </p:grpSpPr>
            <p:sp>
              <p:nvSpPr>
                <p:cNvPr id="32" name="Oval 31"/>
                <p:cNvSpPr/>
                <p:nvPr/>
              </p:nvSpPr>
              <p:spPr>
                <a:xfrm>
                  <a:off x="3308469" y="1682388"/>
                  <a:ext cx="1741840" cy="1741840"/>
                </a:xfrm>
                <a:prstGeom prst="ellipse">
                  <a:avLst/>
                </a:prstGeom>
                <a:gradFill flip="none" rotWithShape="1">
                  <a:gsLst>
                    <a:gs pos="100000">
                      <a:srgbClr val="185CA0"/>
                    </a:gs>
                    <a:gs pos="38000">
                      <a:srgbClr val="1F77CF"/>
                    </a:gs>
                  </a:gsLst>
                  <a:lin ang="4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Text Placeholder 2"/>
                <p:cNvSpPr txBox="1">
                  <a:spLocks/>
                </p:cNvSpPr>
                <p:nvPr/>
              </p:nvSpPr>
              <p:spPr>
                <a:xfrm>
                  <a:off x="3717302" y="1916274"/>
                  <a:ext cx="966446" cy="311724"/>
                </a:xfrm>
                <a:prstGeom prst="rect">
                  <a:avLst/>
                </a:prstGeom>
                <a:noFill/>
              </p:spPr>
              <p:txBody>
                <a:bodyPr vert="horz"/>
                <a:lstStyle>
                  <a:lvl1pPr marL="171450" indent="-171450" algn="l" defTabSz="685800" rtl="0" eaLnBrk="1" latinLnBrk="0" hangingPunct="1">
                    <a:lnSpc>
                      <a:spcPct val="90000"/>
                    </a:lnSpc>
                    <a:spcBef>
                      <a:spcPts val="750"/>
                    </a:spcBef>
                    <a:buClr>
                      <a:schemeClr val="accent2"/>
                    </a:buClr>
                    <a:buSzPct val="80000"/>
                    <a:buFont typeface="Wingdings" panose="05000000000000000000" pitchFamily="2" charset="2"/>
                    <a:buChar char="§"/>
                    <a:defRPr sz="1800" kern="1200" spc="0">
                      <a:solidFill>
                        <a:srgbClr val="53585F"/>
                      </a:solidFill>
                      <a:latin typeface="+mn-lt"/>
                      <a:ea typeface="+mn-ea"/>
                      <a:cs typeface="+mn-cs"/>
                    </a:defRPr>
                  </a:lvl1pPr>
                  <a:lvl2pPr marL="285750" indent="-157163" algn="l" defTabSz="685800" rtl="0" eaLnBrk="1" latinLnBrk="0" hangingPunct="1">
                    <a:lnSpc>
                      <a:spcPct val="90000"/>
                    </a:lnSpc>
                    <a:spcBef>
                      <a:spcPts val="375"/>
                    </a:spcBef>
                    <a:buClr>
                      <a:schemeClr val="accent2"/>
                    </a:buClr>
                    <a:buSzPct val="80000"/>
                    <a:buFont typeface="Wingdings" panose="05000000000000000000" pitchFamily="2" charset="2"/>
                    <a:buChar char="§"/>
                    <a:defRPr sz="1350" kern="1200" spc="0">
                      <a:solidFill>
                        <a:srgbClr val="53585F"/>
                      </a:solidFill>
                      <a:latin typeface="+mn-lt"/>
                      <a:ea typeface="+mn-ea"/>
                      <a:cs typeface="+mn-cs"/>
                    </a:defRPr>
                  </a:lvl2pPr>
                  <a:lvl3pPr marL="388144" indent="-130969" algn="l" defTabSz="685800" rtl="0" eaLnBrk="1" latinLnBrk="0" hangingPunct="1">
                    <a:lnSpc>
                      <a:spcPct val="90000"/>
                    </a:lnSpc>
                    <a:spcBef>
                      <a:spcPts val="375"/>
                    </a:spcBef>
                    <a:buClr>
                      <a:schemeClr val="accent2"/>
                    </a:buClr>
                    <a:buSzPct val="80000"/>
                    <a:buFont typeface="Wingdings" panose="05000000000000000000" pitchFamily="2" charset="2"/>
                    <a:buChar char="§"/>
                    <a:defRPr sz="1200" kern="1200" spc="0">
                      <a:solidFill>
                        <a:srgbClr val="53585F"/>
                      </a:solidFill>
                      <a:latin typeface="+mn-lt"/>
                      <a:ea typeface="+mn-ea"/>
                      <a:cs typeface="+mn-cs"/>
                    </a:defRPr>
                  </a:lvl3pPr>
                  <a:lvl4pPr marL="514350" indent="-128588" algn="l" defTabSz="685800" rtl="0" eaLnBrk="1" latinLnBrk="0" hangingPunct="1">
                    <a:lnSpc>
                      <a:spcPct val="90000"/>
                    </a:lnSpc>
                    <a:spcBef>
                      <a:spcPts val="375"/>
                    </a:spcBef>
                    <a:buClr>
                      <a:schemeClr val="accent2"/>
                    </a:buClr>
                    <a:buSzPct val="80000"/>
                    <a:buFont typeface="Wingdings" panose="05000000000000000000" pitchFamily="2" charset="2"/>
                    <a:buChar char="§"/>
                    <a:defRPr sz="1050" kern="1200" spc="0">
                      <a:solidFill>
                        <a:srgbClr val="53585F"/>
                      </a:solidFill>
                      <a:latin typeface="+mn-lt"/>
                      <a:ea typeface="+mn-ea"/>
                      <a:cs typeface="+mn-cs"/>
                    </a:defRPr>
                  </a:lvl4pPr>
                  <a:lvl5pPr marL="645319" indent="-130969" algn="l" defTabSz="685800" rtl="0" eaLnBrk="1" latinLnBrk="0" hangingPunct="1">
                    <a:lnSpc>
                      <a:spcPct val="90000"/>
                    </a:lnSpc>
                    <a:spcBef>
                      <a:spcPts val="375"/>
                    </a:spcBef>
                    <a:buClr>
                      <a:schemeClr val="accent2"/>
                    </a:buClr>
                    <a:buSzPct val="80000"/>
                    <a:buFont typeface="Wingdings" panose="05000000000000000000" pitchFamily="2" charset="2"/>
                    <a:buChar char="§"/>
                    <a:defRPr sz="900" kern="1200" spc="0">
                      <a:solidFill>
                        <a:srgbClr val="53585F"/>
                      </a:solidFill>
                      <a:latin typeface="+mn-lt"/>
                      <a:ea typeface="+mn-ea"/>
                      <a:cs typeface="+mn-cs"/>
                    </a:defRPr>
                  </a:lvl5pPr>
                  <a:lvl6pPr marL="709910" indent="-66973" algn="l" defTabSz="685800" rtl="0" eaLnBrk="1" latinLnBrk="0" hangingPunct="1">
                    <a:lnSpc>
                      <a:spcPct val="90000"/>
                    </a:lnSpc>
                    <a:spcBef>
                      <a:spcPts val="375"/>
                    </a:spcBef>
                    <a:buFont typeface="Arial" panose="020B0604020202020204" pitchFamily="34" charset="0"/>
                    <a:buNone/>
                    <a:defRPr sz="788"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400" b="1" dirty="0" smtClean="0">
                      <a:solidFill>
                        <a:schemeClr val="bg1"/>
                      </a:solidFill>
                    </a:rPr>
                    <a:t>2020+</a:t>
                  </a:r>
                  <a:endParaRPr lang="en-US" sz="2400" dirty="0" smtClean="0">
                    <a:solidFill>
                      <a:schemeClr val="bg1"/>
                    </a:solidFill>
                  </a:endParaRPr>
                </a:p>
              </p:txBody>
            </p:sp>
          </p:grpSp>
          <p:sp>
            <p:nvSpPr>
              <p:cNvPr id="31" name="Rectangle 30"/>
              <p:cNvSpPr/>
              <p:nvPr/>
            </p:nvSpPr>
            <p:spPr>
              <a:xfrm>
                <a:off x="5375660" y="1246303"/>
                <a:ext cx="2006763" cy="1277273"/>
              </a:xfrm>
              <a:prstGeom prst="rect">
                <a:avLst/>
              </a:prstGeom>
            </p:spPr>
            <p:txBody>
              <a:bodyPr wrap="square">
                <a:spAutoFit/>
              </a:bodyPr>
              <a:lstStyle/>
              <a:p>
                <a:pPr algn="ctr"/>
                <a:r>
                  <a:rPr lang="en-US" sz="1100" dirty="0">
                    <a:solidFill>
                      <a:schemeClr val="bg1"/>
                    </a:solidFill>
                  </a:rPr>
                  <a:t>Products: 10+</a:t>
                </a:r>
              </a:p>
              <a:p>
                <a:pPr algn="ctr"/>
                <a:r>
                  <a:rPr lang="en-US" sz="1100" dirty="0">
                    <a:solidFill>
                      <a:schemeClr val="bg1"/>
                    </a:solidFill>
                  </a:rPr>
                  <a:t>Revenue: $1B+</a:t>
                </a:r>
              </a:p>
              <a:p>
                <a:pPr algn="ctr"/>
                <a:r>
                  <a:rPr lang="en-US" sz="1100" dirty="0">
                    <a:solidFill>
                      <a:schemeClr val="bg1"/>
                    </a:solidFill>
                  </a:rPr>
                  <a:t>Paying customers: 50k+</a:t>
                </a:r>
              </a:p>
              <a:p>
                <a:pPr algn="ctr"/>
                <a:r>
                  <a:rPr lang="en-US" sz="1100" dirty="0">
                    <a:solidFill>
                      <a:schemeClr val="bg1"/>
                    </a:solidFill>
                  </a:rPr>
                  <a:t>Office square feet: 600k+</a:t>
                </a:r>
              </a:p>
              <a:p>
                <a:pPr algn="ctr"/>
                <a:r>
                  <a:rPr lang="en-US" sz="1100" dirty="0">
                    <a:solidFill>
                      <a:schemeClr val="bg1"/>
                    </a:solidFill>
                  </a:rPr>
                  <a:t>10+ offices</a:t>
                </a:r>
                <a:br>
                  <a:rPr lang="en-US" sz="1100" dirty="0">
                    <a:solidFill>
                      <a:schemeClr val="bg1"/>
                    </a:solidFill>
                  </a:rPr>
                </a:br>
                <a:r>
                  <a:rPr lang="en-US" sz="1100" dirty="0">
                    <a:solidFill>
                      <a:schemeClr val="bg1"/>
                    </a:solidFill>
                  </a:rPr>
                  <a:t>Employees: 3k+</a:t>
                </a:r>
              </a:p>
              <a:p>
                <a:pPr algn="ctr"/>
                <a:endParaRPr lang="en-US" sz="1100" dirty="0">
                  <a:solidFill>
                    <a:schemeClr val="bg1"/>
                  </a:solidFill>
                </a:endParaRPr>
              </a:p>
            </p:txBody>
          </p:sp>
        </p:grpSp>
      </p:grpSp>
    </p:spTree>
    <p:extLst>
      <p:ext uri="{BB962C8B-B14F-4D97-AF65-F5344CB8AC3E}">
        <p14:creationId xmlns:p14="http://schemas.microsoft.com/office/powerpoint/2010/main" val="3428197216"/>
      </p:ext>
    </p:extLst>
  </p:cSld>
  <p:clrMapOvr>
    <a:masterClrMapping/>
  </p:clrMapOvr>
  <mc:AlternateContent xmlns:mc="http://schemas.openxmlformats.org/markup-compatibility/2006" xmlns:p14="http://schemas.microsoft.com/office/powerpoint/2010/main">
    <mc:Choice Requires="p14">
      <p:transition spd="med" p14:dur="700" advClick="0" advTm="4000">
        <p:fade/>
      </p:transition>
    </mc:Choice>
    <mc:Fallback xmlns="">
      <p:transition xmlns:p14="http://schemas.microsoft.com/office/powerpoint/2010/main" spd="med" advClick="0" advTm="4000">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xit" presetSubtype="32" fill="hold" nodeType="afterEffect">
                                  <p:stCondLst>
                                    <p:cond delay="0"/>
                                  </p:stCondLst>
                                  <p:childTnLst>
                                    <p:anim calcmode="lin" valueType="num">
                                      <p:cBhvr>
                                        <p:cTn id="6" dur="500"/>
                                        <p:tgtEl>
                                          <p:spTgt spid="2"/>
                                        </p:tgtEl>
                                        <p:attrNameLst>
                                          <p:attrName>ppt_w</p:attrName>
                                        </p:attrNameLst>
                                      </p:cBhvr>
                                      <p:tavLst>
                                        <p:tav tm="0">
                                          <p:val>
                                            <p:strVal val="ppt_w"/>
                                          </p:val>
                                        </p:tav>
                                        <p:tav tm="100000">
                                          <p:val>
                                            <p:fltVal val="0"/>
                                          </p:val>
                                        </p:tav>
                                      </p:tavLst>
                                    </p:anim>
                                    <p:anim calcmode="lin" valueType="num">
                                      <p:cBhvr>
                                        <p:cTn id="7" dur="500"/>
                                        <p:tgtEl>
                                          <p:spTgt spid="2"/>
                                        </p:tgtEl>
                                        <p:attrNameLst>
                                          <p:attrName>ppt_h</p:attrName>
                                        </p:attrNameLst>
                                      </p:cBhvr>
                                      <p:tavLst>
                                        <p:tav tm="0">
                                          <p:val>
                                            <p:strVal val="ppt_h"/>
                                          </p:val>
                                        </p:tav>
                                        <p:tav tm="100000">
                                          <p:val>
                                            <p:fltVal val="0"/>
                                          </p:val>
                                        </p:tav>
                                      </p:tavLst>
                                    </p:anim>
                                    <p:animEffect transition="out" filter="fade">
                                      <p:cBhvr>
                                        <p:cTn id="8" dur="500"/>
                                        <p:tgtEl>
                                          <p:spTgt spid="2"/>
                                        </p:tgtEl>
                                      </p:cBhvr>
                                    </p:animEffect>
                                    <p:set>
                                      <p:cBhvr>
                                        <p:cTn id="9" dur="1" fill="hold">
                                          <p:stCondLst>
                                            <p:cond delay="499"/>
                                          </p:stCondLst>
                                        </p:cTn>
                                        <p:tgtEl>
                                          <p:spTgt spid="2"/>
                                        </p:tgtEl>
                                        <p:attrNameLst>
                                          <p:attrName>style.visibility</p:attrName>
                                        </p:attrNameLst>
                                      </p:cBhvr>
                                      <p:to>
                                        <p:strVal val="hidden"/>
                                      </p:to>
                                    </p:set>
                                  </p:childTnLst>
                                </p:cTn>
                              </p:par>
                              <p:par>
                                <p:cTn id="10" presetID="10" presetClass="entr" presetSubtype="0" fill="hold" nodeType="withEffect">
                                  <p:stCondLst>
                                    <p:cond delay="50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400"/>
                                        <p:tgtEl>
                                          <p:spTgt spid="14"/>
                                        </p:tgtEl>
                                      </p:cBhvr>
                                    </p:animEffect>
                                  </p:childTnLst>
                                </p:cTn>
                              </p:par>
                              <p:par>
                                <p:cTn id="13" presetID="10" presetClass="entr" presetSubtype="0" fill="hold" grpId="0" nodeType="withEffect">
                                  <p:stCondLst>
                                    <p:cond delay="30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par>
                                <p:cTn id="16" presetID="10" presetClass="entr" presetSubtype="0" fill="hold" grpId="0" nodeType="withEffect">
                                  <p:stCondLst>
                                    <p:cond delay="300"/>
                                  </p:stCondLst>
                                  <p:childTnLst>
                                    <p:set>
                                      <p:cBhvr>
                                        <p:cTn id="17" dur="1" fill="hold">
                                          <p:stCondLst>
                                            <p:cond delay="0"/>
                                          </p:stCondLst>
                                        </p:cTn>
                                        <p:tgtEl>
                                          <p:spTgt spid="20"/>
                                        </p:tgtEl>
                                        <p:attrNameLst>
                                          <p:attrName>style.visibility</p:attrName>
                                        </p:attrNameLst>
                                      </p:cBhvr>
                                      <p:to>
                                        <p:strVal val="visible"/>
                                      </p:to>
                                    </p:set>
                                    <p:animEffect transition="in" filter="fade">
                                      <p:cBhvr>
                                        <p:cTn id="18"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0"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p:cNvGrpSpPr/>
          <p:nvPr/>
        </p:nvGrpSpPr>
        <p:grpSpPr>
          <a:xfrm>
            <a:off x="2865120" y="1234440"/>
            <a:ext cx="3261360" cy="2308860"/>
            <a:chOff x="2857500" y="1226820"/>
            <a:chExt cx="3261360" cy="2308860"/>
          </a:xfrm>
        </p:grpSpPr>
        <p:sp>
          <p:nvSpPr>
            <p:cNvPr id="12" name="Rectangle 11"/>
            <p:cNvSpPr/>
            <p:nvPr/>
          </p:nvSpPr>
          <p:spPr>
            <a:xfrm>
              <a:off x="2857500" y="1226820"/>
              <a:ext cx="3261360" cy="2308860"/>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59986" y="1290956"/>
              <a:ext cx="2667278" cy="2158936"/>
            </a:xfrm>
            <a:prstGeom prst="rect">
              <a:avLst/>
            </a:prstGeom>
          </p:spPr>
        </p:pic>
      </p:grpSp>
      <p:sp>
        <p:nvSpPr>
          <p:cNvPr id="20" name="Oval 19"/>
          <p:cNvSpPr/>
          <p:nvPr/>
        </p:nvSpPr>
        <p:spPr>
          <a:xfrm>
            <a:off x="2778036" y="3895118"/>
            <a:ext cx="3261360" cy="462582"/>
          </a:xfrm>
          <a:prstGeom prst="ellipse">
            <a:avLst/>
          </a:prstGeom>
          <a:gradFill flip="none" rotWithShape="1">
            <a:gsLst>
              <a:gs pos="94000">
                <a:schemeClr val="tx1">
                  <a:alpha val="0"/>
                </a:schemeClr>
              </a:gs>
              <a:gs pos="0">
                <a:schemeClr val="tx1">
                  <a:alpha val="1100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p:cNvPicPr>
            <a:picLocks noChangeAspect="1"/>
          </p:cNvPicPr>
          <p:nvPr/>
        </p:nvPicPr>
        <p:blipFill>
          <a:blip r:embed="rId4"/>
          <a:stretch>
            <a:fillRect/>
          </a:stretch>
        </p:blipFill>
        <p:spPr>
          <a:xfrm>
            <a:off x="3067605" y="1298576"/>
            <a:ext cx="2667803" cy="2158936"/>
          </a:xfrm>
          <a:prstGeom prst="rect">
            <a:avLst/>
          </a:prstGeom>
        </p:spPr>
      </p:pic>
    </p:spTree>
    <p:extLst>
      <p:ext uri="{BB962C8B-B14F-4D97-AF65-F5344CB8AC3E}">
        <p14:creationId xmlns:p14="http://schemas.microsoft.com/office/powerpoint/2010/main" val="37818493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descr="Diagonal Up Right:  BOLD"/>
          <p:cNvSpPr txBox="1"/>
          <p:nvPr/>
        </p:nvSpPr>
        <p:spPr>
          <a:xfrm>
            <a:off x="2301239" y="1672189"/>
            <a:ext cx="5855789" cy="590931"/>
          </a:xfrm>
          <a:prstGeom prst="rect">
            <a:avLst/>
          </a:prstGeom>
          <a:noFill/>
        </p:spPr>
        <p:txBody>
          <a:bodyPr wrap="square" rtlCol="0">
            <a:spAutoFit/>
          </a:bodyPr>
          <a:lstStyle/>
          <a:p>
            <a:pPr>
              <a:lnSpc>
                <a:spcPct val="90000"/>
              </a:lnSpc>
              <a:spcBef>
                <a:spcPts val="750"/>
              </a:spcBef>
              <a:buClr>
                <a:srgbClr val="FA492B"/>
              </a:buClr>
              <a:tabLst>
                <a:tab pos="225425" algn="l"/>
                <a:tab pos="458788" algn="l"/>
                <a:tab pos="685800" algn="l"/>
                <a:tab pos="911225" algn="l"/>
                <a:tab pos="1144588" algn="l"/>
                <a:tab pos="1370013" algn="l"/>
              </a:tabLst>
            </a:pPr>
            <a:r>
              <a:rPr lang="en-US" sz="3600" b="1" spc="-150" dirty="0" smtClean="0">
                <a:solidFill>
                  <a:srgbClr val="AD488D"/>
                </a:solidFill>
                <a:latin typeface="Gotham Bold" pitchFamily="50" charset="0"/>
                <a:cs typeface="Gotham Bold" pitchFamily="50" charset="0"/>
              </a:rPr>
              <a:t>RESULTS MATTER</a:t>
            </a:r>
          </a:p>
        </p:txBody>
      </p:sp>
      <p:sp>
        <p:nvSpPr>
          <p:cNvPr id="10" name="TextBox 9"/>
          <p:cNvSpPr txBox="1"/>
          <p:nvPr/>
        </p:nvSpPr>
        <p:spPr>
          <a:xfrm>
            <a:off x="2326343" y="2584122"/>
            <a:ext cx="6125507" cy="1200329"/>
          </a:xfrm>
          <a:prstGeom prst="rect">
            <a:avLst/>
          </a:prstGeom>
          <a:noFill/>
        </p:spPr>
        <p:txBody>
          <a:bodyPr wrap="square" rtlCol="0">
            <a:spAutoFit/>
          </a:bodyPr>
          <a:lstStyle/>
          <a:p>
            <a:pPr>
              <a:lnSpc>
                <a:spcPct val="90000"/>
              </a:lnSpc>
              <a:spcBef>
                <a:spcPts val="750"/>
              </a:spcBef>
              <a:buClr>
                <a:srgbClr val="FA492B"/>
              </a:buClr>
              <a:tabLst>
                <a:tab pos="225425" algn="l"/>
                <a:tab pos="458788" algn="l"/>
                <a:tab pos="685800" algn="l"/>
                <a:tab pos="911225" algn="l"/>
                <a:tab pos="1144588" algn="l"/>
                <a:tab pos="1370013" algn="l"/>
              </a:tabLst>
            </a:pPr>
            <a:r>
              <a:rPr lang="en-US" sz="2000" dirty="0">
                <a:solidFill>
                  <a:schemeClr val="tx1">
                    <a:lumMod val="65000"/>
                    <a:lumOff val="35000"/>
                  </a:schemeClr>
                </a:solidFill>
                <a:latin typeface="Gotham Medium" pitchFamily="50" charset="0"/>
                <a:cs typeface="Gotham Medium" pitchFamily="50" charset="0"/>
              </a:rPr>
              <a:t>We are deeply invested in the success of our customers, the company, and each other. </a:t>
            </a:r>
            <a:br>
              <a:rPr lang="en-US" sz="2000" dirty="0">
                <a:solidFill>
                  <a:schemeClr val="tx1">
                    <a:lumMod val="65000"/>
                    <a:lumOff val="35000"/>
                  </a:schemeClr>
                </a:solidFill>
                <a:latin typeface="Gotham Medium" pitchFamily="50" charset="0"/>
                <a:cs typeface="Gotham Medium" pitchFamily="50" charset="0"/>
              </a:rPr>
            </a:br>
            <a:r>
              <a:rPr lang="en-US" sz="2000" dirty="0">
                <a:solidFill>
                  <a:schemeClr val="tx1">
                    <a:lumMod val="65000"/>
                    <a:lumOff val="35000"/>
                  </a:schemeClr>
                </a:solidFill>
                <a:latin typeface="Gotham Book" pitchFamily="50" charset="0"/>
                <a:cs typeface="Gotham Book" pitchFamily="50" charset="0"/>
              </a:rPr>
              <a:t>We take pride in what we do and hold ourselves to the highest standards. </a:t>
            </a:r>
          </a:p>
        </p:txBody>
      </p:sp>
      <p:grpSp>
        <p:nvGrpSpPr>
          <p:cNvPr id="18" name="Group 5"/>
          <p:cNvGrpSpPr>
            <a:grpSpLocks noChangeAspect="1"/>
          </p:cNvGrpSpPr>
          <p:nvPr/>
        </p:nvGrpSpPr>
        <p:grpSpPr bwMode="auto">
          <a:xfrm>
            <a:off x="684108" y="1965486"/>
            <a:ext cx="1334805" cy="1326354"/>
            <a:chOff x="-2262" y="-155"/>
            <a:chExt cx="3633" cy="3610"/>
          </a:xfrm>
          <a:solidFill>
            <a:srgbClr val="AD488D"/>
          </a:solidFill>
        </p:grpSpPr>
        <p:sp>
          <p:nvSpPr>
            <p:cNvPr id="19" name="Freeform 18"/>
            <p:cNvSpPr>
              <a:spLocks noEditPoints="1"/>
            </p:cNvSpPr>
            <p:nvPr/>
          </p:nvSpPr>
          <p:spPr bwMode="auto">
            <a:xfrm>
              <a:off x="-1043" y="252"/>
              <a:ext cx="1195" cy="1084"/>
            </a:xfrm>
            <a:custGeom>
              <a:avLst/>
              <a:gdLst>
                <a:gd name="T0" fmla="*/ 215 w 1195"/>
                <a:gd name="T1" fmla="*/ 1084 h 1084"/>
                <a:gd name="T2" fmla="*/ 369 w 1195"/>
                <a:gd name="T3" fmla="*/ 621 h 1084"/>
                <a:gd name="T4" fmla="*/ 0 w 1195"/>
                <a:gd name="T5" fmla="*/ 325 h 1084"/>
                <a:gd name="T6" fmla="*/ 450 w 1195"/>
                <a:gd name="T7" fmla="*/ 325 h 1084"/>
                <a:gd name="T8" fmla="*/ 592 w 1195"/>
                <a:gd name="T9" fmla="*/ 0 h 1084"/>
                <a:gd name="T10" fmla="*/ 743 w 1195"/>
                <a:gd name="T11" fmla="*/ 325 h 1084"/>
                <a:gd name="T12" fmla="*/ 1195 w 1195"/>
                <a:gd name="T13" fmla="*/ 325 h 1084"/>
                <a:gd name="T14" fmla="*/ 826 w 1195"/>
                <a:gd name="T15" fmla="*/ 621 h 1084"/>
                <a:gd name="T16" fmla="*/ 980 w 1195"/>
                <a:gd name="T17" fmla="*/ 1084 h 1084"/>
                <a:gd name="T18" fmla="*/ 596 w 1195"/>
                <a:gd name="T19" fmla="*/ 777 h 1084"/>
                <a:gd name="T20" fmla="*/ 215 w 1195"/>
                <a:gd name="T21" fmla="*/ 1084 h 1084"/>
                <a:gd name="T22" fmla="*/ 596 w 1195"/>
                <a:gd name="T23" fmla="*/ 680 h 1084"/>
                <a:gd name="T24" fmla="*/ 824 w 1195"/>
                <a:gd name="T25" fmla="*/ 860 h 1084"/>
                <a:gd name="T26" fmla="*/ 736 w 1195"/>
                <a:gd name="T27" fmla="*/ 595 h 1084"/>
                <a:gd name="T28" fmla="*/ 975 w 1195"/>
                <a:gd name="T29" fmla="*/ 403 h 1084"/>
                <a:gd name="T30" fmla="*/ 696 w 1195"/>
                <a:gd name="T31" fmla="*/ 403 h 1084"/>
                <a:gd name="T32" fmla="*/ 594 w 1195"/>
                <a:gd name="T33" fmla="*/ 187 h 1084"/>
                <a:gd name="T34" fmla="*/ 502 w 1195"/>
                <a:gd name="T35" fmla="*/ 403 h 1084"/>
                <a:gd name="T36" fmla="*/ 220 w 1195"/>
                <a:gd name="T37" fmla="*/ 403 h 1084"/>
                <a:gd name="T38" fmla="*/ 459 w 1195"/>
                <a:gd name="T39" fmla="*/ 595 h 1084"/>
                <a:gd name="T40" fmla="*/ 372 w 1195"/>
                <a:gd name="T41" fmla="*/ 860 h 1084"/>
                <a:gd name="T42" fmla="*/ 596 w 1195"/>
                <a:gd name="T43" fmla="*/ 680 h 10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95" h="1084">
                  <a:moveTo>
                    <a:pt x="215" y="1084"/>
                  </a:moveTo>
                  <a:lnTo>
                    <a:pt x="369" y="621"/>
                  </a:lnTo>
                  <a:lnTo>
                    <a:pt x="0" y="325"/>
                  </a:lnTo>
                  <a:lnTo>
                    <a:pt x="450" y="325"/>
                  </a:lnTo>
                  <a:lnTo>
                    <a:pt x="592" y="0"/>
                  </a:lnTo>
                  <a:lnTo>
                    <a:pt x="743" y="325"/>
                  </a:lnTo>
                  <a:lnTo>
                    <a:pt x="1195" y="325"/>
                  </a:lnTo>
                  <a:lnTo>
                    <a:pt x="826" y="621"/>
                  </a:lnTo>
                  <a:lnTo>
                    <a:pt x="980" y="1084"/>
                  </a:lnTo>
                  <a:lnTo>
                    <a:pt x="596" y="777"/>
                  </a:lnTo>
                  <a:lnTo>
                    <a:pt x="215" y="1084"/>
                  </a:lnTo>
                  <a:close/>
                  <a:moveTo>
                    <a:pt x="596" y="680"/>
                  </a:moveTo>
                  <a:lnTo>
                    <a:pt x="824" y="860"/>
                  </a:lnTo>
                  <a:lnTo>
                    <a:pt x="736" y="595"/>
                  </a:lnTo>
                  <a:lnTo>
                    <a:pt x="975" y="403"/>
                  </a:lnTo>
                  <a:lnTo>
                    <a:pt x="696" y="403"/>
                  </a:lnTo>
                  <a:lnTo>
                    <a:pt x="594" y="187"/>
                  </a:lnTo>
                  <a:lnTo>
                    <a:pt x="502" y="403"/>
                  </a:lnTo>
                  <a:lnTo>
                    <a:pt x="220" y="403"/>
                  </a:lnTo>
                  <a:lnTo>
                    <a:pt x="459" y="595"/>
                  </a:lnTo>
                  <a:lnTo>
                    <a:pt x="372" y="860"/>
                  </a:lnTo>
                  <a:lnTo>
                    <a:pt x="596" y="6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9"/>
            <p:cNvSpPr>
              <a:spLocks/>
            </p:cNvSpPr>
            <p:nvPr/>
          </p:nvSpPr>
          <p:spPr bwMode="auto">
            <a:xfrm>
              <a:off x="-2262" y="89"/>
              <a:ext cx="750" cy="1356"/>
            </a:xfrm>
            <a:custGeom>
              <a:avLst/>
              <a:gdLst>
                <a:gd name="T0" fmla="*/ 317 w 317"/>
                <a:gd name="T1" fmla="*/ 573 h 573"/>
                <a:gd name="T2" fmla="*/ 119 w 317"/>
                <a:gd name="T3" fmla="*/ 496 h 573"/>
                <a:gd name="T4" fmla="*/ 5 w 317"/>
                <a:gd name="T5" fmla="*/ 43 h 573"/>
                <a:gd name="T6" fmla="*/ 5 w 317"/>
                <a:gd name="T7" fmla="*/ 16 h 573"/>
                <a:gd name="T8" fmla="*/ 5 w 317"/>
                <a:gd name="T9" fmla="*/ 0 h 573"/>
                <a:gd name="T10" fmla="*/ 186 w 317"/>
                <a:gd name="T11" fmla="*/ 0 h 573"/>
                <a:gd name="T12" fmla="*/ 186 w 317"/>
                <a:gd name="T13" fmla="*/ 33 h 573"/>
                <a:gd name="T14" fmla="*/ 38 w 317"/>
                <a:gd name="T15" fmla="*/ 33 h 573"/>
                <a:gd name="T16" fmla="*/ 37 w 317"/>
                <a:gd name="T17" fmla="*/ 43 h 573"/>
                <a:gd name="T18" fmla="*/ 142 w 317"/>
                <a:gd name="T19" fmla="*/ 473 h 573"/>
                <a:gd name="T20" fmla="*/ 317 w 317"/>
                <a:gd name="T21" fmla="*/ 540 h 573"/>
                <a:gd name="T22" fmla="*/ 317 w 317"/>
                <a:gd name="T23" fmla="*/ 573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7" h="573">
                  <a:moveTo>
                    <a:pt x="317" y="573"/>
                  </a:moveTo>
                  <a:cubicBezTo>
                    <a:pt x="236" y="573"/>
                    <a:pt x="169" y="547"/>
                    <a:pt x="119" y="496"/>
                  </a:cubicBezTo>
                  <a:cubicBezTo>
                    <a:pt x="0" y="376"/>
                    <a:pt x="3" y="151"/>
                    <a:pt x="5" y="43"/>
                  </a:cubicBezTo>
                  <a:cubicBezTo>
                    <a:pt x="5" y="33"/>
                    <a:pt x="5" y="24"/>
                    <a:pt x="5" y="16"/>
                  </a:cubicBezTo>
                  <a:cubicBezTo>
                    <a:pt x="5" y="0"/>
                    <a:pt x="5" y="0"/>
                    <a:pt x="5" y="0"/>
                  </a:cubicBezTo>
                  <a:cubicBezTo>
                    <a:pt x="186" y="0"/>
                    <a:pt x="186" y="0"/>
                    <a:pt x="186" y="0"/>
                  </a:cubicBezTo>
                  <a:cubicBezTo>
                    <a:pt x="186" y="33"/>
                    <a:pt x="186" y="33"/>
                    <a:pt x="186" y="33"/>
                  </a:cubicBezTo>
                  <a:cubicBezTo>
                    <a:pt x="38" y="33"/>
                    <a:pt x="38" y="33"/>
                    <a:pt x="38" y="33"/>
                  </a:cubicBezTo>
                  <a:cubicBezTo>
                    <a:pt x="38" y="36"/>
                    <a:pt x="38" y="40"/>
                    <a:pt x="37" y="43"/>
                  </a:cubicBezTo>
                  <a:cubicBezTo>
                    <a:pt x="36" y="147"/>
                    <a:pt x="33" y="363"/>
                    <a:pt x="142" y="473"/>
                  </a:cubicBezTo>
                  <a:cubicBezTo>
                    <a:pt x="186" y="518"/>
                    <a:pt x="245" y="540"/>
                    <a:pt x="317" y="540"/>
                  </a:cubicBezTo>
                  <a:lnTo>
                    <a:pt x="317" y="57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20"/>
            <p:cNvSpPr>
              <a:spLocks/>
            </p:cNvSpPr>
            <p:nvPr/>
          </p:nvSpPr>
          <p:spPr bwMode="auto">
            <a:xfrm>
              <a:off x="616" y="89"/>
              <a:ext cx="755" cy="1356"/>
            </a:xfrm>
            <a:custGeom>
              <a:avLst/>
              <a:gdLst>
                <a:gd name="T0" fmla="*/ 0 w 319"/>
                <a:gd name="T1" fmla="*/ 573 h 573"/>
                <a:gd name="T2" fmla="*/ 0 w 319"/>
                <a:gd name="T3" fmla="*/ 540 h 573"/>
                <a:gd name="T4" fmla="*/ 172 w 319"/>
                <a:gd name="T5" fmla="*/ 473 h 573"/>
                <a:gd name="T6" fmla="*/ 281 w 319"/>
                <a:gd name="T7" fmla="*/ 36 h 573"/>
                <a:gd name="T8" fmla="*/ 281 w 319"/>
                <a:gd name="T9" fmla="*/ 33 h 573"/>
                <a:gd name="T10" fmla="*/ 134 w 319"/>
                <a:gd name="T11" fmla="*/ 33 h 573"/>
                <a:gd name="T12" fmla="*/ 134 w 319"/>
                <a:gd name="T13" fmla="*/ 0 h 573"/>
                <a:gd name="T14" fmla="*/ 314 w 319"/>
                <a:gd name="T15" fmla="*/ 0 h 573"/>
                <a:gd name="T16" fmla="*/ 314 w 319"/>
                <a:gd name="T17" fmla="*/ 16 h 573"/>
                <a:gd name="T18" fmla="*/ 314 w 319"/>
                <a:gd name="T19" fmla="*/ 36 h 573"/>
                <a:gd name="T20" fmla="*/ 195 w 319"/>
                <a:gd name="T21" fmla="*/ 496 h 573"/>
                <a:gd name="T22" fmla="*/ 0 w 319"/>
                <a:gd name="T23" fmla="*/ 573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9" h="573">
                  <a:moveTo>
                    <a:pt x="0" y="573"/>
                  </a:moveTo>
                  <a:cubicBezTo>
                    <a:pt x="0" y="540"/>
                    <a:pt x="0" y="540"/>
                    <a:pt x="0" y="540"/>
                  </a:cubicBezTo>
                  <a:cubicBezTo>
                    <a:pt x="70" y="540"/>
                    <a:pt x="128" y="518"/>
                    <a:pt x="172" y="473"/>
                  </a:cubicBezTo>
                  <a:cubicBezTo>
                    <a:pt x="286" y="357"/>
                    <a:pt x="283" y="124"/>
                    <a:pt x="281" y="36"/>
                  </a:cubicBezTo>
                  <a:cubicBezTo>
                    <a:pt x="281" y="35"/>
                    <a:pt x="281" y="34"/>
                    <a:pt x="281" y="33"/>
                  </a:cubicBezTo>
                  <a:cubicBezTo>
                    <a:pt x="134" y="33"/>
                    <a:pt x="134" y="33"/>
                    <a:pt x="134" y="33"/>
                  </a:cubicBezTo>
                  <a:cubicBezTo>
                    <a:pt x="134" y="0"/>
                    <a:pt x="134" y="0"/>
                    <a:pt x="134" y="0"/>
                  </a:cubicBezTo>
                  <a:cubicBezTo>
                    <a:pt x="314" y="0"/>
                    <a:pt x="314" y="0"/>
                    <a:pt x="314" y="0"/>
                  </a:cubicBezTo>
                  <a:cubicBezTo>
                    <a:pt x="314" y="16"/>
                    <a:pt x="314" y="16"/>
                    <a:pt x="314" y="16"/>
                  </a:cubicBezTo>
                  <a:cubicBezTo>
                    <a:pt x="314" y="22"/>
                    <a:pt x="314" y="28"/>
                    <a:pt x="314" y="36"/>
                  </a:cubicBezTo>
                  <a:cubicBezTo>
                    <a:pt x="315" y="127"/>
                    <a:pt x="319" y="371"/>
                    <a:pt x="195" y="496"/>
                  </a:cubicBezTo>
                  <a:cubicBezTo>
                    <a:pt x="145" y="547"/>
                    <a:pt x="79" y="573"/>
                    <a:pt x="0" y="5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9"/>
            <p:cNvSpPr>
              <a:spLocks noEditPoints="1"/>
            </p:cNvSpPr>
            <p:nvPr/>
          </p:nvSpPr>
          <p:spPr bwMode="auto">
            <a:xfrm>
              <a:off x="-1864" y="-155"/>
              <a:ext cx="2840" cy="3610"/>
            </a:xfrm>
            <a:custGeom>
              <a:avLst/>
              <a:gdLst>
                <a:gd name="T0" fmla="*/ 950 w 1200"/>
                <a:gd name="T1" fmla="*/ 1525 h 1525"/>
                <a:gd name="T2" fmla="*/ 249 w 1200"/>
                <a:gd name="T3" fmla="*/ 1525 h 1525"/>
                <a:gd name="T4" fmla="*/ 249 w 1200"/>
                <a:gd name="T5" fmla="*/ 1364 h 1525"/>
                <a:gd name="T6" fmla="*/ 265 w 1200"/>
                <a:gd name="T7" fmla="*/ 1364 h 1525"/>
                <a:gd name="T8" fmla="*/ 516 w 1200"/>
                <a:gd name="T9" fmla="*/ 1087 h 1525"/>
                <a:gd name="T10" fmla="*/ 363 w 1200"/>
                <a:gd name="T11" fmla="*/ 872 h 1525"/>
                <a:gd name="T12" fmla="*/ 0 w 1200"/>
                <a:gd name="T13" fmla="*/ 17 h 1525"/>
                <a:gd name="T14" fmla="*/ 0 w 1200"/>
                <a:gd name="T15" fmla="*/ 0 h 1525"/>
                <a:gd name="T16" fmla="*/ 1200 w 1200"/>
                <a:gd name="T17" fmla="*/ 0 h 1525"/>
                <a:gd name="T18" fmla="*/ 1200 w 1200"/>
                <a:gd name="T19" fmla="*/ 17 h 1525"/>
                <a:gd name="T20" fmla="*/ 835 w 1200"/>
                <a:gd name="T21" fmla="*/ 870 h 1525"/>
                <a:gd name="T22" fmla="*/ 679 w 1200"/>
                <a:gd name="T23" fmla="*/ 1087 h 1525"/>
                <a:gd name="T24" fmla="*/ 934 w 1200"/>
                <a:gd name="T25" fmla="*/ 1364 h 1525"/>
                <a:gd name="T26" fmla="*/ 950 w 1200"/>
                <a:gd name="T27" fmla="*/ 1364 h 1525"/>
                <a:gd name="T28" fmla="*/ 950 w 1200"/>
                <a:gd name="T29" fmla="*/ 1525 h 1525"/>
                <a:gd name="T30" fmla="*/ 281 w 1200"/>
                <a:gd name="T31" fmla="*/ 1492 h 1525"/>
                <a:gd name="T32" fmla="*/ 918 w 1200"/>
                <a:gd name="T33" fmla="*/ 1492 h 1525"/>
                <a:gd name="T34" fmla="*/ 918 w 1200"/>
                <a:gd name="T35" fmla="*/ 1396 h 1525"/>
                <a:gd name="T36" fmla="*/ 730 w 1200"/>
                <a:gd name="T37" fmla="*/ 1331 h 1525"/>
                <a:gd name="T38" fmla="*/ 646 w 1200"/>
                <a:gd name="T39" fmla="*/ 1087 h 1525"/>
                <a:gd name="T40" fmla="*/ 818 w 1200"/>
                <a:gd name="T41" fmla="*/ 842 h 1525"/>
                <a:gd name="T42" fmla="*/ 1167 w 1200"/>
                <a:gd name="T43" fmla="*/ 33 h 1525"/>
                <a:gd name="T44" fmla="*/ 32 w 1200"/>
                <a:gd name="T45" fmla="*/ 33 h 1525"/>
                <a:gd name="T46" fmla="*/ 379 w 1200"/>
                <a:gd name="T47" fmla="*/ 844 h 1525"/>
                <a:gd name="T48" fmla="*/ 549 w 1200"/>
                <a:gd name="T49" fmla="*/ 1087 h 1525"/>
                <a:gd name="T50" fmla="*/ 281 w 1200"/>
                <a:gd name="T51" fmla="*/ 1396 h 1525"/>
                <a:gd name="T52" fmla="*/ 281 w 1200"/>
                <a:gd name="T53" fmla="*/ 1492 h 15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00" h="1525">
                  <a:moveTo>
                    <a:pt x="950" y="1525"/>
                  </a:moveTo>
                  <a:cubicBezTo>
                    <a:pt x="249" y="1525"/>
                    <a:pt x="249" y="1525"/>
                    <a:pt x="249" y="1525"/>
                  </a:cubicBezTo>
                  <a:cubicBezTo>
                    <a:pt x="249" y="1364"/>
                    <a:pt x="249" y="1364"/>
                    <a:pt x="249" y="1364"/>
                  </a:cubicBezTo>
                  <a:cubicBezTo>
                    <a:pt x="265" y="1364"/>
                    <a:pt x="265" y="1364"/>
                    <a:pt x="265" y="1364"/>
                  </a:cubicBezTo>
                  <a:cubicBezTo>
                    <a:pt x="421" y="1364"/>
                    <a:pt x="512" y="1318"/>
                    <a:pt x="516" y="1087"/>
                  </a:cubicBezTo>
                  <a:cubicBezTo>
                    <a:pt x="516" y="964"/>
                    <a:pt x="452" y="926"/>
                    <a:pt x="363" y="872"/>
                  </a:cubicBezTo>
                  <a:cubicBezTo>
                    <a:pt x="209" y="780"/>
                    <a:pt x="0" y="654"/>
                    <a:pt x="0" y="17"/>
                  </a:cubicBezTo>
                  <a:cubicBezTo>
                    <a:pt x="0" y="0"/>
                    <a:pt x="0" y="0"/>
                    <a:pt x="0" y="0"/>
                  </a:cubicBezTo>
                  <a:cubicBezTo>
                    <a:pt x="1200" y="0"/>
                    <a:pt x="1200" y="0"/>
                    <a:pt x="1200" y="0"/>
                  </a:cubicBezTo>
                  <a:cubicBezTo>
                    <a:pt x="1200" y="17"/>
                    <a:pt x="1200" y="17"/>
                    <a:pt x="1200" y="17"/>
                  </a:cubicBezTo>
                  <a:cubicBezTo>
                    <a:pt x="1200" y="651"/>
                    <a:pt x="989" y="778"/>
                    <a:pt x="835" y="870"/>
                  </a:cubicBezTo>
                  <a:cubicBezTo>
                    <a:pt x="744" y="925"/>
                    <a:pt x="679" y="964"/>
                    <a:pt x="679" y="1087"/>
                  </a:cubicBezTo>
                  <a:cubicBezTo>
                    <a:pt x="679" y="1276"/>
                    <a:pt x="760" y="1364"/>
                    <a:pt x="934" y="1364"/>
                  </a:cubicBezTo>
                  <a:cubicBezTo>
                    <a:pt x="950" y="1364"/>
                    <a:pt x="950" y="1364"/>
                    <a:pt x="950" y="1364"/>
                  </a:cubicBezTo>
                  <a:lnTo>
                    <a:pt x="950" y="1525"/>
                  </a:lnTo>
                  <a:close/>
                  <a:moveTo>
                    <a:pt x="281" y="1492"/>
                  </a:moveTo>
                  <a:cubicBezTo>
                    <a:pt x="918" y="1492"/>
                    <a:pt x="918" y="1492"/>
                    <a:pt x="918" y="1492"/>
                  </a:cubicBezTo>
                  <a:cubicBezTo>
                    <a:pt x="918" y="1396"/>
                    <a:pt x="918" y="1396"/>
                    <a:pt x="918" y="1396"/>
                  </a:cubicBezTo>
                  <a:cubicBezTo>
                    <a:pt x="836" y="1393"/>
                    <a:pt x="775" y="1372"/>
                    <a:pt x="730" y="1331"/>
                  </a:cubicBezTo>
                  <a:cubicBezTo>
                    <a:pt x="674" y="1279"/>
                    <a:pt x="646" y="1198"/>
                    <a:pt x="646" y="1087"/>
                  </a:cubicBezTo>
                  <a:cubicBezTo>
                    <a:pt x="646" y="946"/>
                    <a:pt x="726" y="898"/>
                    <a:pt x="818" y="842"/>
                  </a:cubicBezTo>
                  <a:cubicBezTo>
                    <a:pt x="964" y="755"/>
                    <a:pt x="1164" y="634"/>
                    <a:pt x="1167" y="33"/>
                  </a:cubicBezTo>
                  <a:cubicBezTo>
                    <a:pt x="32" y="33"/>
                    <a:pt x="32" y="33"/>
                    <a:pt x="32" y="33"/>
                  </a:cubicBezTo>
                  <a:cubicBezTo>
                    <a:pt x="36" y="638"/>
                    <a:pt x="234" y="757"/>
                    <a:pt x="379" y="844"/>
                  </a:cubicBezTo>
                  <a:cubicBezTo>
                    <a:pt x="470" y="899"/>
                    <a:pt x="549" y="946"/>
                    <a:pt x="549" y="1087"/>
                  </a:cubicBezTo>
                  <a:cubicBezTo>
                    <a:pt x="545" y="1303"/>
                    <a:pt x="470" y="1391"/>
                    <a:pt x="281" y="1396"/>
                  </a:cubicBezTo>
                  <a:lnTo>
                    <a:pt x="281" y="14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pic>
        <p:nvPicPr>
          <p:cNvPr id="23" name="Picture 2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2" name="TextBox 31"/>
          <p:cNvSpPr txBox="1"/>
          <p:nvPr/>
        </p:nvSpPr>
        <p:spPr>
          <a:xfrm>
            <a:off x="1504990" y="3596501"/>
            <a:ext cx="8281810" cy="646331"/>
          </a:xfrm>
          <a:prstGeom prst="rect">
            <a:avLst/>
          </a:prstGeom>
          <a:noFill/>
        </p:spPr>
        <p:txBody>
          <a:bodyPr wrap="square" rtlCol="0">
            <a:spAutoFit/>
          </a:bodyPr>
          <a:lstStyle/>
          <a:p>
            <a:r>
              <a:rPr lang="en-US" sz="3600" spc="-60" dirty="0" smtClean="0">
                <a:solidFill>
                  <a:schemeClr val="tx1">
                    <a:lumMod val="65000"/>
                    <a:lumOff val="35000"/>
                  </a:schemeClr>
                </a:solidFill>
                <a:latin typeface="Gotham Medium" pitchFamily="50" charset="0"/>
                <a:cs typeface="Gotham Medium" pitchFamily="50" charset="0"/>
              </a:rPr>
              <a:t>WHY DO WE EXIST?</a:t>
            </a:r>
            <a:endParaRPr lang="en-US" sz="3600" spc="-60" dirty="0">
              <a:solidFill>
                <a:schemeClr val="tx1">
                  <a:lumMod val="65000"/>
                  <a:lumOff val="35000"/>
                </a:schemeClr>
              </a:solidFill>
              <a:latin typeface="Gotham Medium" pitchFamily="50" charset="0"/>
              <a:cs typeface="Gotham Medium" pitchFamily="50" charset="0"/>
            </a:endParaRPr>
          </a:p>
        </p:txBody>
      </p:sp>
      <p:grpSp>
        <p:nvGrpSpPr>
          <p:cNvPr id="56" name="Group 55"/>
          <p:cNvGrpSpPr/>
          <p:nvPr/>
        </p:nvGrpSpPr>
        <p:grpSpPr>
          <a:xfrm>
            <a:off x="385048" y="3784451"/>
            <a:ext cx="1493868" cy="1148170"/>
            <a:chOff x="0" y="3873500"/>
            <a:chExt cx="2666778" cy="2049655"/>
          </a:xfrm>
        </p:grpSpPr>
        <p:sp>
          <p:nvSpPr>
            <p:cNvPr id="57" name="Freeform 45"/>
            <p:cNvSpPr>
              <a:spLocks/>
            </p:cNvSpPr>
            <p:nvPr/>
          </p:nvSpPr>
          <p:spPr bwMode="auto">
            <a:xfrm>
              <a:off x="1369809" y="3873500"/>
              <a:ext cx="1296969" cy="2049655"/>
            </a:xfrm>
            <a:custGeom>
              <a:avLst/>
              <a:gdLst>
                <a:gd name="T0" fmla="*/ 641 w 641"/>
                <a:gd name="T1" fmla="*/ 638 h 1013"/>
                <a:gd name="T2" fmla="*/ 641 w 641"/>
                <a:gd name="T3" fmla="*/ 1013 h 1013"/>
                <a:gd name="T4" fmla="*/ 0 w 641"/>
                <a:gd name="T5" fmla="*/ 374 h 1013"/>
                <a:gd name="T6" fmla="*/ 0 w 641"/>
                <a:gd name="T7" fmla="*/ 0 h 1013"/>
                <a:gd name="T8" fmla="*/ 641 w 641"/>
                <a:gd name="T9" fmla="*/ 638 h 1013"/>
              </a:gdLst>
              <a:ahLst/>
              <a:cxnLst>
                <a:cxn ang="0">
                  <a:pos x="T0" y="T1"/>
                </a:cxn>
                <a:cxn ang="0">
                  <a:pos x="T2" y="T3"/>
                </a:cxn>
                <a:cxn ang="0">
                  <a:pos x="T4" y="T5"/>
                </a:cxn>
                <a:cxn ang="0">
                  <a:pos x="T6" y="T7"/>
                </a:cxn>
                <a:cxn ang="0">
                  <a:pos x="T8" y="T9"/>
                </a:cxn>
              </a:cxnLst>
              <a:rect l="0" t="0" r="r" b="b"/>
              <a:pathLst>
                <a:path w="641" h="1013">
                  <a:moveTo>
                    <a:pt x="641" y="638"/>
                  </a:moveTo>
                  <a:lnTo>
                    <a:pt x="641" y="1013"/>
                  </a:lnTo>
                  <a:lnTo>
                    <a:pt x="0" y="374"/>
                  </a:lnTo>
                  <a:lnTo>
                    <a:pt x="0" y="0"/>
                  </a:lnTo>
                  <a:lnTo>
                    <a:pt x="641" y="638"/>
                  </a:lnTo>
                  <a:close/>
                </a:path>
              </a:pathLst>
            </a:custGeom>
            <a:solidFill>
              <a:srgbClr val="B03E8D">
                <a:alpha val="78000"/>
              </a:srgbClr>
            </a:solid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58" name="Freeform 46"/>
            <p:cNvSpPr>
              <a:spLocks/>
            </p:cNvSpPr>
            <p:nvPr/>
          </p:nvSpPr>
          <p:spPr bwMode="auto">
            <a:xfrm>
              <a:off x="0" y="3873500"/>
              <a:ext cx="1301015" cy="2049655"/>
            </a:xfrm>
            <a:custGeom>
              <a:avLst/>
              <a:gdLst>
                <a:gd name="T0" fmla="*/ 0 w 643"/>
                <a:gd name="T1" fmla="*/ 638 h 1013"/>
                <a:gd name="T2" fmla="*/ 0 w 643"/>
                <a:gd name="T3" fmla="*/ 1013 h 1013"/>
                <a:gd name="T4" fmla="*/ 643 w 643"/>
                <a:gd name="T5" fmla="*/ 374 h 1013"/>
                <a:gd name="T6" fmla="*/ 643 w 643"/>
                <a:gd name="T7" fmla="*/ 0 h 1013"/>
                <a:gd name="T8" fmla="*/ 0 w 643"/>
                <a:gd name="T9" fmla="*/ 638 h 1013"/>
              </a:gdLst>
              <a:ahLst/>
              <a:cxnLst>
                <a:cxn ang="0">
                  <a:pos x="T0" y="T1"/>
                </a:cxn>
                <a:cxn ang="0">
                  <a:pos x="T2" y="T3"/>
                </a:cxn>
                <a:cxn ang="0">
                  <a:pos x="T4" y="T5"/>
                </a:cxn>
                <a:cxn ang="0">
                  <a:pos x="T6" y="T7"/>
                </a:cxn>
                <a:cxn ang="0">
                  <a:pos x="T8" y="T9"/>
                </a:cxn>
              </a:cxnLst>
              <a:rect l="0" t="0" r="r" b="b"/>
              <a:pathLst>
                <a:path w="643" h="1013">
                  <a:moveTo>
                    <a:pt x="0" y="638"/>
                  </a:moveTo>
                  <a:lnTo>
                    <a:pt x="0" y="1013"/>
                  </a:lnTo>
                  <a:lnTo>
                    <a:pt x="643" y="374"/>
                  </a:lnTo>
                  <a:lnTo>
                    <a:pt x="643" y="0"/>
                  </a:lnTo>
                  <a:lnTo>
                    <a:pt x="0" y="638"/>
                  </a:lnTo>
                  <a:close/>
                </a:path>
              </a:pathLst>
            </a:custGeom>
            <a:solidFill>
              <a:srgbClr val="B03E8D">
                <a:alpha val="78000"/>
              </a:srgbClr>
            </a:solidFill>
            <a:ln>
              <a:noFill/>
            </a:ln>
            <a:extLst/>
          </p:spPr>
          <p:txBody>
            <a:bodyPr vert="horz" wrap="square" lIns="91440" tIns="45720" rIns="91440" bIns="45720" numCol="1" anchor="t" anchorCtr="0" compatLnSpc="1">
              <a:prstTxWarp prst="textNoShape">
                <a:avLst/>
              </a:prstTxWarp>
            </a:bodyPr>
            <a:lstStyle/>
            <a:p>
              <a:endParaRPr lang="en-US" dirty="0"/>
            </a:p>
          </p:txBody>
        </p:sp>
      </p:grpSp>
      <p:grpSp>
        <p:nvGrpSpPr>
          <p:cNvPr id="24" name="Group 23"/>
          <p:cNvGrpSpPr/>
          <p:nvPr/>
        </p:nvGrpSpPr>
        <p:grpSpPr>
          <a:xfrm>
            <a:off x="-229064" y="-992855"/>
            <a:ext cx="2685822" cy="3427617"/>
            <a:chOff x="-10946931" y="-4811235"/>
            <a:chExt cx="6588158" cy="8407736"/>
          </a:xfrm>
          <a:solidFill>
            <a:schemeClr val="bg1">
              <a:alpha val="9000"/>
            </a:schemeClr>
          </a:solidFill>
        </p:grpSpPr>
        <p:sp>
          <p:nvSpPr>
            <p:cNvPr id="25" name="Freeform 5"/>
            <p:cNvSpPr>
              <a:spLocks/>
            </p:cNvSpPr>
            <p:nvPr/>
          </p:nvSpPr>
          <p:spPr bwMode="auto">
            <a:xfrm>
              <a:off x="-10946931" y="176937"/>
              <a:ext cx="2345071" cy="3419564"/>
            </a:xfrm>
            <a:custGeom>
              <a:avLst/>
              <a:gdLst>
                <a:gd name="T0" fmla="*/ 76 w 252"/>
                <a:gd name="T1" fmla="*/ 0 h 368"/>
                <a:gd name="T2" fmla="*/ 70 w 252"/>
                <a:gd name="T3" fmla="*/ 0 h 368"/>
                <a:gd name="T4" fmla="*/ 45 w 252"/>
                <a:gd name="T5" fmla="*/ 19 h 368"/>
                <a:gd name="T6" fmla="*/ 93 w 252"/>
                <a:gd name="T7" fmla="*/ 298 h 368"/>
                <a:gd name="T8" fmla="*/ 251 w 252"/>
                <a:gd name="T9" fmla="*/ 368 h 368"/>
                <a:gd name="T10" fmla="*/ 252 w 252"/>
                <a:gd name="T11" fmla="*/ 224 h 368"/>
                <a:gd name="T12" fmla="*/ 194 w 252"/>
                <a:gd name="T13" fmla="*/ 196 h 368"/>
                <a:gd name="T14" fmla="*/ 168 w 252"/>
                <a:gd name="T15" fmla="*/ 100 h 368"/>
                <a:gd name="T16" fmla="*/ 159 w 252"/>
                <a:gd name="T17" fmla="*/ 68 h 368"/>
                <a:gd name="T18" fmla="*/ 100 w 252"/>
                <a:gd name="T19" fmla="*/ 10 h 368"/>
                <a:gd name="T20" fmla="*/ 76 w 252"/>
                <a:gd name="T21" fmla="*/ 0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2" h="368">
                  <a:moveTo>
                    <a:pt x="76" y="0"/>
                  </a:moveTo>
                  <a:cubicBezTo>
                    <a:pt x="74" y="0"/>
                    <a:pt x="72" y="0"/>
                    <a:pt x="70" y="0"/>
                  </a:cubicBezTo>
                  <a:cubicBezTo>
                    <a:pt x="59" y="2"/>
                    <a:pt x="50" y="9"/>
                    <a:pt x="45" y="19"/>
                  </a:cubicBezTo>
                  <a:cubicBezTo>
                    <a:pt x="0" y="113"/>
                    <a:pt x="19" y="225"/>
                    <a:pt x="93" y="298"/>
                  </a:cubicBezTo>
                  <a:cubicBezTo>
                    <a:pt x="137" y="342"/>
                    <a:pt x="194" y="365"/>
                    <a:pt x="251" y="368"/>
                  </a:cubicBezTo>
                  <a:cubicBezTo>
                    <a:pt x="252" y="224"/>
                    <a:pt x="252" y="224"/>
                    <a:pt x="252" y="224"/>
                  </a:cubicBezTo>
                  <a:cubicBezTo>
                    <a:pt x="231" y="221"/>
                    <a:pt x="210" y="212"/>
                    <a:pt x="194" y="196"/>
                  </a:cubicBezTo>
                  <a:cubicBezTo>
                    <a:pt x="169" y="171"/>
                    <a:pt x="159" y="135"/>
                    <a:pt x="168" y="100"/>
                  </a:cubicBezTo>
                  <a:cubicBezTo>
                    <a:pt x="171" y="89"/>
                    <a:pt x="167" y="76"/>
                    <a:pt x="159" y="68"/>
                  </a:cubicBezTo>
                  <a:cubicBezTo>
                    <a:pt x="100" y="10"/>
                    <a:pt x="100" y="10"/>
                    <a:pt x="100" y="10"/>
                  </a:cubicBezTo>
                  <a:cubicBezTo>
                    <a:pt x="94" y="3"/>
                    <a:pt x="85" y="0"/>
                    <a:pt x="7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6"/>
            <p:cNvSpPr>
              <a:spLocks/>
            </p:cNvSpPr>
            <p:nvPr/>
          </p:nvSpPr>
          <p:spPr bwMode="auto">
            <a:xfrm>
              <a:off x="-7123446" y="-2924985"/>
              <a:ext cx="2588205" cy="3447015"/>
            </a:xfrm>
            <a:custGeom>
              <a:avLst/>
              <a:gdLst>
                <a:gd name="T0" fmla="*/ 3 w 278"/>
                <a:gd name="T1" fmla="*/ 0 h 371"/>
                <a:gd name="T2" fmla="*/ 0 w 278"/>
                <a:gd name="T3" fmla="*/ 203 h 371"/>
                <a:gd name="T4" fmla="*/ 159 w 278"/>
                <a:gd name="T5" fmla="*/ 361 h 371"/>
                <a:gd name="T6" fmla="*/ 183 w 278"/>
                <a:gd name="T7" fmla="*/ 371 h 371"/>
                <a:gd name="T8" fmla="*/ 207 w 278"/>
                <a:gd name="T9" fmla="*/ 361 h 371"/>
                <a:gd name="T10" fmla="*/ 265 w 278"/>
                <a:gd name="T11" fmla="*/ 303 h 371"/>
                <a:gd name="T12" fmla="*/ 264 w 278"/>
                <a:gd name="T13" fmla="*/ 255 h 371"/>
                <a:gd name="T14" fmla="*/ 15 w 278"/>
                <a:gd name="T15" fmla="*/ 7 h 371"/>
                <a:gd name="T16" fmla="*/ 3 w 278"/>
                <a:gd name="T17" fmla="*/ 0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8" h="371">
                  <a:moveTo>
                    <a:pt x="3" y="0"/>
                  </a:moveTo>
                  <a:cubicBezTo>
                    <a:pt x="0" y="203"/>
                    <a:pt x="0" y="203"/>
                    <a:pt x="0" y="203"/>
                  </a:cubicBezTo>
                  <a:cubicBezTo>
                    <a:pt x="159" y="361"/>
                    <a:pt x="159" y="361"/>
                    <a:pt x="159" y="361"/>
                  </a:cubicBezTo>
                  <a:cubicBezTo>
                    <a:pt x="166" y="368"/>
                    <a:pt x="174" y="371"/>
                    <a:pt x="183" y="371"/>
                  </a:cubicBezTo>
                  <a:cubicBezTo>
                    <a:pt x="192" y="371"/>
                    <a:pt x="201" y="368"/>
                    <a:pt x="207" y="361"/>
                  </a:cubicBezTo>
                  <a:cubicBezTo>
                    <a:pt x="265" y="303"/>
                    <a:pt x="265" y="303"/>
                    <a:pt x="265" y="303"/>
                  </a:cubicBezTo>
                  <a:cubicBezTo>
                    <a:pt x="278" y="290"/>
                    <a:pt x="278" y="268"/>
                    <a:pt x="264" y="255"/>
                  </a:cubicBezTo>
                  <a:cubicBezTo>
                    <a:pt x="15" y="7"/>
                    <a:pt x="15" y="7"/>
                    <a:pt x="15" y="7"/>
                  </a:cubicBezTo>
                  <a:cubicBezTo>
                    <a:pt x="11" y="4"/>
                    <a:pt x="7" y="1"/>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9" name="Freeform 7"/>
            <p:cNvSpPr>
              <a:spLocks/>
            </p:cNvSpPr>
            <p:nvPr/>
          </p:nvSpPr>
          <p:spPr bwMode="auto">
            <a:xfrm>
              <a:off x="-9735181" y="-2924985"/>
              <a:ext cx="3737211" cy="6521486"/>
            </a:xfrm>
            <a:custGeom>
              <a:avLst/>
              <a:gdLst>
                <a:gd name="T0" fmla="*/ 266 w 402"/>
                <a:gd name="T1" fmla="*/ 0 h 702"/>
                <a:gd name="T2" fmla="*/ 244 w 402"/>
                <a:gd name="T3" fmla="*/ 10 h 702"/>
                <a:gd name="T4" fmla="*/ 13 w 402"/>
                <a:gd name="T5" fmla="*/ 244 h 702"/>
                <a:gd name="T6" fmla="*/ 14 w 402"/>
                <a:gd name="T7" fmla="*/ 292 h 702"/>
                <a:gd name="T8" fmla="*/ 76 w 402"/>
                <a:gd name="T9" fmla="*/ 354 h 702"/>
                <a:gd name="T10" fmla="*/ 100 w 402"/>
                <a:gd name="T11" fmla="*/ 364 h 702"/>
                <a:gd name="T12" fmla="*/ 109 w 402"/>
                <a:gd name="T13" fmla="*/ 363 h 702"/>
                <a:gd name="T14" fmla="*/ 134 w 402"/>
                <a:gd name="T15" fmla="*/ 359 h 702"/>
                <a:gd name="T16" fmla="*/ 205 w 402"/>
                <a:gd name="T17" fmla="*/ 388 h 702"/>
                <a:gd name="T18" fmla="*/ 205 w 402"/>
                <a:gd name="T19" fmla="*/ 529 h 702"/>
                <a:gd name="T20" fmla="*/ 137 w 402"/>
                <a:gd name="T21" fmla="*/ 559 h 702"/>
                <a:gd name="T22" fmla="*/ 136 w 402"/>
                <a:gd name="T23" fmla="*/ 702 h 702"/>
                <a:gd name="T24" fmla="*/ 307 w 402"/>
                <a:gd name="T25" fmla="*/ 630 h 702"/>
                <a:gd name="T26" fmla="*/ 306 w 402"/>
                <a:gd name="T27" fmla="*/ 286 h 702"/>
                <a:gd name="T28" fmla="*/ 238 w 402"/>
                <a:gd name="T29" fmla="*/ 237 h 702"/>
                <a:gd name="T30" fmla="*/ 266 w 402"/>
                <a:gd name="T31" fmla="*/ 209 h 702"/>
                <a:gd name="T32" fmla="*/ 266 w 402"/>
                <a:gd name="T33" fmla="*/ 0 h 7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2" h="702">
                  <a:moveTo>
                    <a:pt x="266" y="0"/>
                  </a:moveTo>
                  <a:cubicBezTo>
                    <a:pt x="258" y="1"/>
                    <a:pt x="251" y="4"/>
                    <a:pt x="244" y="10"/>
                  </a:cubicBezTo>
                  <a:cubicBezTo>
                    <a:pt x="13" y="244"/>
                    <a:pt x="13" y="244"/>
                    <a:pt x="13" y="244"/>
                  </a:cubicBezTo>
                  <a:cubicBezTo>
                    <a:pt x="0" y="257"/>
                    <a:pt x="0" y="279"/>
                    <a:pt x="14" y="292"/>
                  </a:cubicBezTo>
                  <a:cubicBezTo>
                    <a:pt x="76" y="354"/>
                    <a:pt x="76" y="354"/>
                    <a:pt x="76" y="354"/>
                  </a:cubicBezTo>
                  <a:cubicBezTo>
                    <a:pt x="83" y="360"/>
                    <a:pt x="91" y="364"/>
                    <a:pt x="100" y="364"/>
                  </a:cubicBezTo>
                  <a:cubicBezTo>
                    <a:pt x="103" y="364"/>
                    <a:pt x="106" y="363"/>
                    <a:pt x="109" y="363"/>
                  </a:cubicBezTo>
                  <a:cubicBezTo>
                    <a:pt x="117" y="360"/>
                    <a:pt x="126" y="359"/>
                    <a:pt x="134" y="359"/>
                  </a:cubicBezTo>
                  <a:cubicBezTo>
                    <a:pt x="160" y="359"/>
                    <a:pt x="186" y="369"/>
                    <a:pt x="205" y="388"/>
                  </a:cubicBezTo>
                  <a:cubicBezTo>
                    <a:pt x="244" y="427"/>
                    <a:pt x="244" y="490"/>
                    <a:pt x="205" y="529"/>
                  </a:cubicBezTo>
                  <a:cubicBezTo>
                    <a:pt x="186" y="548"/>
                    <a:pt x="162" y="558"/>
                    <a:pt x="137" y="559"/>
                  </a:cubicBezTo>
                  <a:cubicBezTo>
                    <a:pt x="136" y="702"/>
                    <a:pt x="136" y="702"/>
                    <a:pt x="136" y="702"/>
                  </a:cubicBezTo>
                  <a:cubicBezTo>
                    <a:pt x="198" y="702"/>
                    <a:pt x="260" y="678"/>
                    <a:pt x="307" y="630"/>
                  </a:cubicBezTo>
                  <a:cubicBezTo>
                    <a:pt x="402" y="535"/>
                    <a:pt x="401" y="380"/>
                    <a:pt x="306" y="286"/>
                  </a:cubicBezTo>
                  <a:cubicBezTo>
                    <a:pt x="286" y="267"/>
                    <a:pt x="262" y="249"/>
                    <a:pt x="238" y="237"/>
                  </a:cubicBezTo>
                  <a:cubicBezTo>
                    <a:pt x="266" y="209"/>
                    <a:pt x="266" y="209"/>
                    <a:pt x="266" y="209"/>
                  </a:cubicBezTo>
                  <a:cubicBezTo>
                    <a:pt x="266" y="0"/>
                    <a:pt x="266" y="0"/>
                    <a:pt x="26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0" name="Freeform 30"/>
            <p:cNvSpPr>
              <a:spLocks/>
            </p:cNvSpPr>
            <p:nvPr/>
          </p:nvSpPr>
          <p:spPr bwMode="auto">
            <a:xfrm>
              <a:off x="-7111682" y="-4811235"/>
              <a:ext cx="2752909" cy="4337200"/>
            </a:xfrm>
            <a:custGeom>
              <a:avLst/>
              <a:gdLst>
                <a:gd name="T0" fmla="*/ 0 w 702"/>
                <a:gd name="T1" fmla="*/ 0 h 1106"/>
                <a:gd name="T2" fmla="*/ 0 w 702"/>
                <a:gd name="T3" fmla="*/ 407 h 1106"/>
                <a:gd name="T4" fmla="*/ 702 w 702"/>
                <a:gd name="T5" fmla="*/ 1106 h 1106"/>
                <a:gd name="T6" fmla="*/ 702 w 702"/>
                <a:gd name="T7" fmla="*/ 696 h 1106"/>
                <a:gd name="T8" fmla="*/ 0 w 702"/>
                <a:gd name="T9" fmla="*/ 0 h 1106"/>
              </a:gdLst>
              <a:ahLst/>
              <a:cxnLst>
                <a:cxn ang="0">
                  <a:pos x="T0" y="T1"/>
                </a:cxn>
                <a:cxn ang="0">
                  <a:pos x="T2" y="T3"/>
                </a:cxn>
                <a:cxn ang="0">
                  <a:pos x="T4" y="T5"/>
                </a:cxn>
                <a:cxn ang="0">
                  <a:pos x="T6" y="T7"/>
                </a:cxn>
                <a:cxn ang="0">
                  <a:pos x="T8" y="T9"/>
                </a:cxn>
              </a:cxnLst>
              <a:rect l="0" t="0" r="r" b="b"/>
              <a:pathLst>
                <a:path w="702" h="1106">
                  <a:moveTo>
                    <a:pt x="0" y="0"/>
                  </a:moveTo>
                  <a:lnTo>
                    <a:pt x="0" y="407"/>
                  </a:lnTo>
                  <a:lnTo>
                    <a:pt x="702" y="1106"/>
                  </a:lnTo>
                  <a:lnTo>
                    <a:pt x="702" y="696"/>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1" name="Freeform 31"/>
            <p:cNvSpPr>
              <a:spLocks/>
            </p:cNvSpPr>
            <p:nvPr/>
          </p:nvSpPr>
          <p:spPr bwMode="auto">
            <a:xfrm>
              <a:off x="-7111682" y="-4811235"/>
              <a:ext cx="2752909" cy="4337200"/>
            </a:xfrm>
            <a:custGeom>
              <a:avLst/>
              <a:gdLst>
                <a:gd name="T0" fmla="*/ 0 w 702"/>
                <a:gd name="T1" fmla="*/ 0 h 1106"/>
                <a:gd name="T2" fmla="*/ 0 w 702"/>
                <a:gd name="T3" fmla="*/ 407 h 1106"/>
                <a:gd name="T4" fmla="*/ 702 w 702"/>
                <a:gd name="T5" fmla="*/ 1106 h 1106"/>
                <a:gd name="T6" fmla="*/ 702 w 702"/>
                <a:gd name="T7" fmla="*/ 696 h 1106"/>
                <a:gd name="T8" fmla="*/ 0 w 702"/>
                <a:gd name="T9" fmla="*/ 0 h 1106"/>
              </a:gdLst>
              <a:ahLst/>
              <a:cxnLst>
                <a:cxn ang="0">
                  <a:pos x="T0" y="T1"/>
                </a:cxn>
                <a:cxn ang="0">
                  <a:pos x="T2" y="T3"/>
                </a:cxn>
                <a:cxn ang="0">
                  <a:pos x="T4" y="T5"/>
                </a:cxn>
                <a:cxn ang="0">
                  <a:pos x="T6" y="T7"/>
                </a:cxn>
                <a:cxn ang="0">
                  <a:pos x="T8" y="T9"/>
                </a:cxn>
              </a:cxnLst>
              <a:rect l="0" t="0" r="r" b="b"/>
              <a:pathLst>
                <a:path w="702" h="1106">
                  <a:moveTo>
                    <a:pt x="0" y="0"/>
                  </a:moveTo>
                  <a:lnTo>
                    <a:pt x="0" y="407"/>
                  </a:lnTo>
                  <a:lnTo>
                    <a:pt x="702" y="1106"/>
                  </a:lnTo>
                  <a:lnTo>
                    <a:pt x="702" y="696"/>
                  </a:lnTo>
                  <a:lnTo>
                    <a:pt x="0"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3" name="Freeform 32"/>
            <p:cNvSpPr>
              <a:spLocks/>
            </p:cNvSpPr>
            <p:nvPr/>
          </p:nvSpPr>
          <p:spPr bwMode="auto">
            <a:xfrm>
              <a:off x="-10017530" y="-4811235"/>
              <a:ext cx="2756830" cy="4337200"/>
            </a:xfrm>
            <a:custGeom>
              <a:avLst/>
              <a:gdLst>
                <a:gd name="T0" fmla="*/ 703 w 703"/>
                <a:gd name="T1" fmla="*/ 0 h 1106"/>
                <a:gd name="T2" fmla="*/ 0 w 703"/>
                <a:gd name="T3" fmla="*/ 696 h 1106"/>
                <a:gd name="T4" fmla="*/ 0 w 703"/>
                <a:gd name="T5" fmla="*/ 1106 h 1106"/>
                <a:gd name="T6" fmla="*/ 703 w 703"/>
                <a:gd name="T7" fmla="*/ 407 h 1106"/>
                <a:gd name="T8" fmla="*/ 703 w 703"/>
                <a:gd name="T9" fmla="*/ 0 h 1106"/>
              </a:gdLst>
              <a:ahLst/>
              <a:cxnLst>
                <a:cxn ang="0">
                  <a:pos x="T0" y="T1"/>
                </a:cxn>
                <a:cxn ang="0">
                  <a:pos x="T2" y="T3"/>
                </a:cxn>
                <a:cxn ang="0">
                  <a:pos x="T4" y="T5"/>
                </a:cxn>
                <a:cxn ang="0">
                  <a:pos x="T6" y="T7"/>
                </a:cxn>
                <a:cxn ang="0">
                  <a:pos x="T8" y="T9"/>
                </a:cxn>
              </a:cxnLst>
              <a:rect l="0" t="0" r="r" b="b"/>
              <a:pathLst>
                <a:path w="703" h="1106">
                  <a:moveTo>
                    <a:pt x="703" y="0"/>
                  </a:moveTo>
                  <a:lnTo>
                    <a:pt x="0" y="696"/>
                  </a:lnTo>
                  <a:lnTo>
                    <a:pt x="0" y="1106"/>
                  </a:lnTo>
                  <a:lnTo>
                    <a:pt x="703" y="407"/>
                  </a:lnTo>
                  <a:lnTo>
                    <a:pt x="70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4" name="Freeform 33"/>
            <p:cNvSpPr>
              <a:spLocks/>
            </p:cNvSpPr>
            <p:nvPr/>
          </p:nvSpPr>
          <p:spPr bwMode="auto">
            <a:xfrm>
              <a:off x="-10017530" y="-4811235"/>
              <a:ext cx="2756830" cy="4337200"/>
            </a:xfrm>
            <a:custGeom>
              <a:avLst/>
              <a:gdLst>
                <a:gd name="T0" fmla="*/ 703 w 703"/>
                <a:gd name="T1" fmla="*/ 0 h 1106"/>
                <a:gd name="T2" fmla="*/ 0 w 703"/>
                <a:gd name="T3" fmla="*/ 696 h 1106"/>
                <a:gd name="T4" fmla="*/ 0 w 703"/>
                <a:gd name="T5" fmla="*/ 1106 h 1106"/>
                <a:gd name="T6" fmla="*/ 703 w 703"/>
                <a:gd name="T7" fmla="*/ 407 h 1106"/>
                <a:gd name="T8" fmla="*/ 703 w 703"/>
                <a:gd name="T9" fmla="*/ 0 h 1106"/>
              </a:gdLst>
              <a:ahLst/>
              <a:cxnLst>
                <a:cxn ang="0">
                  <a:pos x="T0" y="T1"/>
                </a:cxn>
                <a:cxn ang="0">
                  <a:pos x="T2" y="T3"/>
                </a:cxn>
                <a:cxn ang="0">
                  <a:pos x="T4" y="T5"/>
                </a:cxn>
                <a:cxn ang="0">
                  <a:pos x="T6" y="T7"/>
                </a:cxn>
                <a:cxn ang="0">
                  <a:pos x="T8" y="T9"/>
                </a:cxn>
              </a:cxnLst>
              <a:rect l="0" t="0" r="r" b="b"/>
              <a:pathLst>
                <a:path w="703" h="1106">
                  <a:moveTo>
                    <a:pt x="703" y="0"/>
                  </a:moveTo>
                  <a:lnTo>
                    <a:pt x="0" y="696"/>
                  </a:lnTo>
                  <a:lnTo>
                    <a:pt x="0" y="1106"/>
                  </a:lnTo>
                  <a:lnTo>
                    <a:pt x="703" y="407"/>
                  </a:lnTo>
                  <a:lnTo>
                    <a:pt x="703"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2072027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294967295"/>
          </p:nvPr>
        </p:nvSpPr>
        <p:spPr>
          <a:xfrm>
            <a:off x="8635568" y="4809264"/>
            <a:ext cx="342900" cy="273844"/>
          </a:xfrm>
          <a:prstGeom prst="rect">
            <a:avLst/>
          </a:prstGeom>
        </p:spPr>
        <p:txBody>
          <a:bodyPr/>
          <a:lstStyle/>
          <a:p>
            <a:fld id="{9A68FE36-BDA6-4A87-8648-115964FC2835}" type="slidenum">
              <a:rPr lang="en-US" smtClean="0"/>
              <a:pPr/>
              <a:t>7</a:t>
            </a:fld>
            <a:endParaRPr lang="en-US" dirty="0"/>
          </a:p>
        </p:txBody>
      </p:sp>
      <p:pic>
        <p:nvPicPr>
          <p:cNvPr id="5" name="Picture 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rot="1988610">
            <a:off x="2687394" y="1049290"/>
            <a:ext cx="1027327" cy="769504"/>
          </a:xfrm>
          <a:prstGeom prst="rect">
            <a:avLst/>
          </a:prstGeom>
        </p:spPr>
      </p:pic>
      <p:pic>
        <p:nvPicPr>
          <p:cNvPr id="14" name="Picture 13" descr="Lew_rollerblades.jpg"/>
          <p:cNvPicPr>
            <a:picLocks noChangeAspect="1"/>
          </p:cNvPicPr>
          <p:nvPr/>
        </p:nvPicPr>
        <p:blipFill rotWithShape="1">
          <a:blip r:embed="rId4">
            <a:extLst>
              <a:ext uri="{28A0092B-C50C-407E-A947-70E740481C1C}">
                <a14:useLocalDpi xmlns:a14="http://schemas.microsoft.com/office/drawing/2010/main" val="0"/>
              </a:ext>
            </a:extLst>
          </a:blip>
          <a:srcRect t="15224" b="9544"/>
          <a:stretch/>
        </p:blipFill>
        <p:spPr>
          <a:xfrm>
            <a:off x="0" y="-7962"/>
            <a:ext cx="9144000" cy="5159424"/>
          </a:xfrm>
          <a:prstGeom prst="rect">
            <a:avLst/>
          </a:prstGeom>
        </p:spPr>
      </p:pic>
    </p:spTree>
    <p:extLst>
      <p:ext uri="{BB962C8B-B14F-4D97-AF65-F5344CB8AC3E}">
        <p14:creationId xmlns:p14="http://schemas.microsoft.com/office/powerpoint/2010/main" val="1148635803"/>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xmlns:p14="http://schemas.microsoft.com/office/powerpoint/2010/main">
        <p:fade/>
      </p:transition>
    </mc:Fallback>
  </mc:AlternateContent>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b="66666"/>
          <a:stretch/>
        </p:blipFill>
        <p:spPr>
          <a:xfrm>
            <a:off x="3796" y="0"/>
            <a:ext cx="9144000" cy="5143500"/>
          </a:xfrm>
          <a:prstGeom prst="rect">
            <a:avLst/>
          </a:prstGeom>
        </p:spPr>
      </p:pic>
      <p:sp>
        <p:nvSpPr>
          <p:cNvPr id="4" name="Rectangle 3"/>
          <p:cNvSpPr/>
          <p:nvPr/>
        </p:nvSpPr>
        <p:spPr>
          <a:xfrm>
            <a:off x="3796" y="0"/>
            <a:ext cx="9140204" cy="51435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00723" y="1969769"/>
            <a:ext cx="3540878" cy="3493771"/>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 y="1"/>
            <a:ext cx="9140202" cy="5143499"/>
          </a:xfrm>
          <a:prstGeom prst="rect">
            <a:avLst/>
          </a:prstGeom>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9" y="0"/>
            <a:ext cx="9140204" cy="5143500"/>
          </a:xfrm>
          <a:prstGeom prst="rect">
            <a:avLst/>
          </a:prstGeom>
        </p:spPr>
      </p:pic>
    </p:spTree>
    <p:extLst>
      <p:ext uri="{BB962C8B-B14F-4D97-AF65-F5344CB8AC3E}">
        <p14:creationId xmlns:p14="http://schemas.microsoft.com/office/powerpoint/2010/main" val="1362576016"/>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xmlns:p14="http://schemas.microsoft.com/office/powerpoint/2010/main">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6" presetClass="emph" presetSubtype="0" accel="40000" decel="40000" fill="hold" nodeType="clickEffect">
                                  <p:stCondLst>
                                    <p:cond delay="0"/>
                                  </p:stCondLst>
                                  <p:childTnLst>
                                    <p:animScale>
                                      <p:cBhvr>
                                        <p:cTn id="11" dur="1100" fill="hold"/>
                                        <p:tgtEl>
                                          <p:spTgt spid="3"/>
                                        </p:tgtEl>
                                      </p:cBhvr>
                                      <p:by x="655000" y="655000"/>
                                    </p:animScale>
                                  </p:childTnLst>
                                </p:cTn>
                              </p:par>
                              <p:par>
                                <p:cTn id="12" presetID="10" presetClass="exit" presetSubtype="0" fill="hold" grpId="0" nodeType="withEffect">
                                  <p:stCondLst>
                                    <p:cond delay="0"/>
                                  </p:stCondLst>
                                  <p:childTnLst>
                                    <p:animEffect transition="out" filter="fade">
                                      <p:cBhvr>
                                        <p:cTn id="13" dur="500"/>
                                        <p:tgtEl>
                                          <p:spTgt spid="4"/>
                                        </p:tgtEl>
                                      </p:cBhvr>
                                    </p:animEffect>
                                    <p:set>
                                      <p:cBhvr>
                                        <p:cTn id="14" dur="1" fill="hold">
                                          <p:stCondLst>
                                            <p:cond delay="499"/>
                                          </p:stCondLst>
                                        </p:cTn>
                                        <p:tgtEl>
                                          <p:spTgt spid="4"/>
                                        </p:tgtEl>
                                        <p:attrNameLst>
                                          <p:attrName>style.visibility</p:attrName>
                                        </p:attrNameLst>
                                      </p:cBhvr>
                                      <p:to>
                                        <p:strVal val="hidden"/>
                                      </p:to>
                                    </p:set>
                                  </p:childTnLst>
                                </p:cTn>
                              </p:par>
                              <p:par>
                                <p:cTn id="15" presetID="10" presetClass="exit" presetSubtype="0" fill="hold" nodeType="withEffect">
                                  <p:stCondLst>
                                    <p:cond delay="400"/>
                                  </p:stCondLst>
                                  <p:childTnLst>
                                    <p:animEffect transition="out" filter="fade">
                                      <p:cBhvr>
                                        <p:cTn id="16" dur="800"/>
                                        <p:tgtEl>
                                          <p:spTgt spid="3"/>
                                        </p:tgtEl>
                                      </p:cBhvr>
                                    </p:animEffect>
                                    <p:set>
                                      <p:cBhvr>
                                        <p:cTn id="17" dur="1" fill="hold">
                                          <p:stCondLst>
                                            <p:cond delay="799"/>
                                          </p:stCondLst>
                                        </p:cTn>
                                        <p:tgtEl>
                                          <p:spTgt spid="3"/>
                                        </p:tgtEl>
                                        <p:attrNameLst>
                                          <p:attrName>style.visibility</p:attrName>
                                        </p:attrNameLst>
                                      </p:cBhvr>
                                      <p:to>
                                        <p:strVal val="hidden"/>
                                      </p:to>
                                    </p:set>
                                  </p:childTnLst>
                                </p:cTn>
                              </p:par>
                              <p:par>
                                <p:cTn id="18" presetID="10" presetClass="entr" presetSubtype="0" fill="hold" nodeType="withEffect">
                                  <p:stCondLst>
                                    <p:cond delay="40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0"/>
                                        <p:tgtEl>
                                          <p:spTgt spid="10"/>
                                        </p:tgtEl>
                                      </p:cBhvr>
                                    </p:animEffect>
                                  </p:childTnLst>
                                </p:cTn>
                              </p:par>
                              <p:par>
                                <p:cTn id="21" presetID="64" presetClass="path" presetSubtype="0" accel="50000" decel="50000" fill="hold" nodeType="withEffect">
                                  <p:stCondLst>
                                    <p:cond delay="0"/>
                                  </p:stCondLst>
                                  <p:childTnLst>
                                    <p:animMotion origin="layout" path="M 1.11111E-6 -8.64198E-7 L 1.11111E-6 -0.21667 " pathEditMode="relative" rAng="0" ptsTypes="AA">
                                      <p:cBhvr>
                                        <p:cTn id="22" dur="900" fill="hold"/>
                                        <p:tgtEl>
                                          <p:spTgt spid="2"/>
                                        </p:tgtEl>
                                        <p:attrNameLst>
                                          <p:attrName>ppt_x</p:attrName>
                                          <p:attrName>ppt_y</p:attrName>
                                        </p:attrNameLst>
                                      </p:cBhvr>
                                      <p:rCtr x="0" y="-1083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rotWithShape="1">
          <a:blip r:embed="rId3">
            <a:extLst>
              <a:ext uri="{28A0092B-C50C-407E-A947-70E740481C1C}">
                <a14:useLocalDpi xmlns:a14="http://schemas.microsoft.com/office/drawing/2010/main" val="0"/>
              </a:ext>
            </a:extLst>
          </a:blip>
          <a:srcRect b="66296"/>
          <a:stretch/>
        </p:blipFill>
        <p:spPr>
          <a:xfrm>
            <a:off x="0" y="0"/>
            <a:ext cx="9144000" cy="5200650"/>
          </a:xfrm>
          <a:prstGeom prst="rect">
            <a:avLst/>
          </a:prstGeom>
        </p:spPr>
      </p:pic>
      <p:pic>
        <p:nvPicPr>
          <p:cNvPr id="14" name="Picture 13"/>
          <p:cNvPicPr>
            <a:picLocks noChangeAspect="1"/>
          </p:cNvPicPr>
          <p:nvPr/>
        </p:nvPicPr>
        <p:blipFill rotWithShape="1">
          <a:blip r:embed="rId4">
            <a:extLst>
              <a:ext uri="{28A0092B-C50C-407E-A947-70E740481C1C}">
                <a14:useLocalDpi xmlns:a14="http://schemas.microsoft.com/office/drawing/2010/main" val="0"/>
              </a:ext>
            </a:extLst>
          </a:blip>
          <a:srcRect l="24590" t="7543" r="23814" b="5353"/>
          <a:stretch/>
        </p:blipFill>
        <p:spPr>
          <a:xfrm>
            <a:off x="1675947" y="-19050"/>
            <a:ext cx="5531848" cy="5253054"/>
          </a:xfrm>
          <a:prstGeom prst="rect">
            <a:avLst/>
          </a:prstGeom>
        </p:spPr>
      </p:pic>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41271" y="2061795"/>
            <a:ext cx="2883658" cy="1172310"/>
          </a:xfrm>
          <a:prstGeom prst="rect">
            <a:avLst/>
          </a:prstGeom>
        </p:spPr>
      </p:pic>
      <p:pic>
        <p:nvPicPr>
          <p:cNvPr id="8" name="Picture 7" descr="Up:  Picture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05100" y="855327"/>
            <a:ext cx="3540878" cy="3493771"/>
          </a:xfrm>
          <a:prstGeom prst="rect">
            <a:avLst/>
          </a:prstGeom>
        </p:spPr>
      </p:pic>
      <p:sp>
        <p:nvSpPr>
          <p:cNvPr id="6" name="Rectangle 5"/>
          <p:cNvSpPr/>
          <p:nvPr/>
        </p:nvSpPr>
        <p:spPr>
          <a:xfrm>
            <a:off x="-2277533" y="-19050"/>
            <a:ext cx="2277533" cy="156171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COPY CHANGE “We help the world deliver great software”</a:t>
            </a:r>
            <a:endParaRPr lang="en-US" dirty="0"/>
          </a:p>
        </p:txBody>
      </p:sp>
    </p:spTree>
    <p:extLst>
      <p:ext uri="{BB962C8B-B14F-4D97-AF65-F5344CB8AC3E}">
        <p14:creationId xmlns:p14="http://schemas.microsoft.com/office/powerpoint/2010/main" val="3867108433"/>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xmlns:p14="http://schemas.microsoft.com/office/powerpoint/2010/main">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edge">
                                      <p:cBhvr>
                                        <p:cTn id="7" dur="2000"/>
                                        <p:tgtEl>
                                          <p:spTgt spid="14"/>
                                        </p:tgtEl>
                                      </p:cBhvr>
                                    </p:animEffect>
                                  </p:childTnLst>
                                </p:cTn>
                              </p:par>
                              <p:par>
                                <p:cTn id="8" presetID="10" presetClass="exit" presetSubtype="0" fill="hold" nodeType="withEffect">
                                  <p:stCondLst>
                                    <p:cond delay="1500"/>
                                  </p:stCondLst>
                                  <p:childTnLst>
                                    <p:animEffect transition="out" filter="fade">
                                      <p:cBhvr>
                                        <p:cTn id="9" dur="1000"/>
                                        <p:tgtEl>
                                          <p:spTgt spid="8"/>
                                        </p:tgtEl>
                                      </p:cBhvr>
                                    </p:animEffect>
                                    <p:set>
                                      <p:cBhvr>
                                        <p:cTn id="10" dur="1" fill="hold">
                                          <p:stCondLst>
                                            <p:cond delay="999"/>
                                          </p:stCondLst>
                                        </p:cTn>
                                        <p:tgtEl>
                                          <p:spTgt spid="8"/>
                                        </p:tgtEl>
                                        <p:attrNameLst>
                                          <p:attrName>style.visibility</p:attrName>
                                        </p:attrNameLst>
                                      </p:cBhvr>
                                      <p:to>
                                        <p:strVal val="hidden"/>
                                      </p:to>
                                    </p:set>
                                  </p:childTnLst>
                                </p:cTn>
                              </p:par>
                              <p:par>
                                <p:cTn id="11" presetID="10" presetClass="entr" presetSubtype="0" fill="hold" nodeType="withEffect">
                                  <p:stCondLst>
                                    <p:cond delay="150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New Relic 15">
  <a:themeElements>
    <a:clrScheme name="Custom 14">
      <a:dk1>
        <a:sysClr val="windowText" lastClr="000000"/>
      </a:dk1>
      <a:lt1>
        <a:sysClr val="window" lastClr="FFFFFF"/>
      </a:lt1>
      <a:dk2>
        <a:srgbClr val="44546A"/>
      </a:dk2>
      <a:lt2>
        <a:srgbClr val="E7E6E6"/>
      </a:lt2>
      <a:accent1>
        <a:srgbClr val="46BEDD"/>
      </a:accent1>
      <a:accent2>
        <a:srgbClr val="DC2A19"/>
      </a:accent2>
      <a:accent3>
        <a:srgbClr val="F18F32"/>
      </a:accent3>
      <a:accent4>
        <a:srgbClr val="7A5AA6"/>
      </a:accent4>
      <a:accent5>
        <a:srgbClr val="8DC642"/>
      </a:accent5>
      <a:accent6>
        <a:srgbClr val="358899"/>
      </a:accent6>
      <a:hlink>
        <a:srgbClr val="46BEDD"/>
      </a:hlink>
      <a:folHlink>
        <a:srgbClr val="226582"/>
      </a:folHlink>
    </a:clrScheme>
    <a:fontScheme name="nEW rELIC">
      <a:majorFont>
        <a:latin typeface="Helvetica Neue"/>
        <a:ea typeface=""/>
        <a:cs typeface=""/>
      </a:majorFont>
      <a:minorFont>
        <a:latin typeface="Helvetica Neue"/>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accent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nSpc>
            <a:spcPct val="90000"/>
          </a:lnSpc>
          <a:spcBef>
            <a:spcPts val="750"/>
          </a:spcBef>
          <a:buClr>
            <a:srgbClr val="FA492B"/>
          </a:buClr>
          <a:buSzPct val="80000"/>
          <a:tabLst>
            <a:tab pos="230188" algn="l"/>
            <a:tab pos="460375" algn="l"/>
            <a:tab pos="684213" algn="l"/>
            <a:tab pos="914400" algn="l"/>
            <a:tab pos="1144588" algn="l"/>
            <a:tab pos="1374775" algn="l"/>
          </a:tabLst>
          <a:defRPr sz="1800" dirty="0" smtClean="0">
            <a:solidFill>
              <a:srgbClr val="53585F"/>
            </a:solidFill>
          </a:defRPr>
        </a:defPPr>
      </a:lstStyle>
    </a:txDef>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35375</TotalTime>
  <Words>2006</Words>
  <Application>Microsoft Macintosh PowerPoint</Application>
  <PresentationFormat>On-screen Show (16:9)</PresentationFormat>
  <Paragraphs>342</Paragraphs>
  <Slides>31</Slides>
  <Notes>29</Notes>
  <HiddenSlides>1</HiddenSlides>
  <MMClips>1</MMClips>
  <ScaleCrop>false</ScaleCrop>
  <HeadingPairs>
    <vt:vector size="4" baseType="variant">
      <vt:variant>
        <vt:lpstr>Theme</vt:lpstr>
      </vt:variant>
      <vt:variant>
        <vt:i4>1</vt:i4>
      </vt:variant>
      <vt:variant>
        <vt:lpstr>Slide Titles</vt:lpstr>
      </vt:variant>
      <vt:variant>
        <vt:i4>31</vt:i4>
      </vt:variant>
    </vt:vector>
  </HeadingPairs>
  <TitlesOfParts>
    <vt:vector size="32" baseType="lpstr">
      <vt:lpstr>New Relic 15</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NR Core Template</dc:title>
  <dc:subject/>
  <dc:creator>Deckhand</dc:creator>
  <cp:keywords/>
  <dc:description/>
  <cp:lastModifiedBy>SdZ</cp:lastModifiedBy>
  <cp:revision>1148</cp:revision>
  <dcterms:created xsi:type="dcterms:W3CDTF">2015-01-19T20:20:08Z</dcterms:created>
  <dcterms:modified xsi:type="dcterms:W3CDTF">2015-04-15T12:52:48Z</dcterms:modified>
  <cp:category/>
</cp:coreProperties>
</file>